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433" r:id="rId5"/>
    <p:sldId id="434" r:id="rId6"/>
    <p:sldId id="435" r:id="rId7"/>
    <p:sldId id="436" r:id="rId8"/>
    <p:sldId id="1799" r:id="rId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A9E5"/>
    <a:srgbClr val="C5E0B3"/>
    <a:srgbClr val="E2EFD9"/>
    <a:srgbClr val="578438"/>
    <a:srgbClr val="61943E"/>
    <a:srgbClr val="75B34B"/>
    <a:srgbClr val="CDE4BE"/>
    <a:srgbClr val="BDDBA9"/>
    <a:srgbClr val="598B3D"/>
    <a:srgbClr val="8FC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EFEDB-F4EB-4BF3-AAFB-1C80689A2F92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2DA75-2DC1-4DC3-A4FD-19E501110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944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20238-60E1-48EB-A58F-C3C60F9CB71C}" type="slidenum">
              <a:rPr lang="nb-NO" smtClean="0"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29065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20238-60E1-48EB-A58F-C3C60F9CB71C}" type="slidenum">
              <a:rPr lang="nb-NO" smtClean="0"/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66250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20238-60E1-48EB-A58F-C3C60F9CB71C}" type="slidenum">
              <a:rPr lang="nb-NO" smtClean="0"/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17231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20238-60E1-48EB-A58F-C3C60F9CB71C}" type="slidenum">
              <a:rPr lang="nb-NO" smtClean="0"/>
              <a:t>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45666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20238-60E1-48EB-A58F-C3C60F9CB71C}" type="slidenum">
              <a:rPr lang="nb-NO" smtClean="0"/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78904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6348F-9D76-43D0-8711-48540A9E5B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9FC252-C438-409F-A678-2751030171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29C85F-D5CB-4E84-99AE-DF90DE791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6110-BAD6-4A6C-B69D-999D722A6BE0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D60C72-3632-46BC-AD01-A90144DCC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601A4-AB82-4FD5-917A-F31B95760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3823-CABF-465A-85CD-33187D44B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83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C05D4-64F4-4076-B725-C678970F7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50B9B3-F5AA-4530-9AA2-195399B6E5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9F816-4E01-4FB9-AB8C-96B0992B6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6110-BAD6-4A6C-B69D-999D722A6BE0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8ECF3-5DA0-4E70-8290-67E13EF6D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A9AC6-4176-41EA-A71D-4A714A2EF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3823-CABF-465A-85CD-33187D44B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85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15C861-C59D-4A56-94A1-0768FCBAFA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71E250-6A79-424A-BCCE-FB708033A0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90BFF0-A911-496C-AB36-A1E7B1B0F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6110-BAD6-4A6C-B69D-999D722A6BE0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2B16D-ADBC-40C8-AF28-ED0ACCDFB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E2858-A7CB-40B6-BB55-753A2AF03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3823-CABF-465A-85CD-33187D44B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895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46F14-82F2-4534-BC93-D15EF7F4E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591EB-A81C-419C-ADE2-F78B5BE6A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4D3D0B-714E-4F87-A729-8F35498F6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6110-BAD6-4A6C-B69D-999D722A6BE0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BFDD6-C927-43D2-8D6B-7276A0654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AC636-1C42-4236-87C2-C10D9E938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3823-CABF-465A-85CD-33187D44B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340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B4BCF-FF86-48FB-B06C-BF51E68D3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4ACA56-A272-4D8C-8591-1782FF2AD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04D5D-09CF-4942-A445-2DBB70B71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6110-BAD6-4A6C-B69D-999D722A6BE0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7E0BE-E08E-42A6-93D7-56CD3ED5E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629DA1-B653-4C49-9AF1-62259D613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3823-CABF-465A-85CD-33187D44B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132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B8976-A18B-4F78-A5BE-7B0633AB9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9D26A-DCCF-40A5-B06B-0A7DD6F9DE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5DF1C8-F4C8-4485-9346-14D0447D53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74EF2C-BBEC-457F-84C1-915319DA7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6110-BAD6-4A6C-B69D-999D722A6BE0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58AFD-FEA7-4738-8AA7-D39E24509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D8FBA7-E1E9-4299-AC7A-D7906FEE0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3823-CABF-465A-85CD-33187D44B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8D3AB-F172-48D7-BB55-B61EF4643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832B68-C760-478E-B575-B9AE481A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D71CAE-41CF-4516-B650-B4BD4BFC1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08B657-1285-4C50-B239-DE5701016F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19FF43-1567-4141-A365-D9D5D4216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2CACBB-55DC-4618-ACAC-1F71FBA66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6110-BAD6-4A6C-B69D-999D722A6BE0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BF8049-783C-44C8-AF48-A5C341FB3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DE08FC-585F-48C2-B9B6-ACF869D22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3823-CABF-465A-85CD-33187D44B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48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C590B-8DD4-49AD-9E4A-371964634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0013D8-86B4-4838-BF0B-71BEB6A8F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6110-BAD6-4A6C-B69D-999D722A6BE0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1EC7A0-133B-45E6-90CF-7A337D6E5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112FD8-A94A-4DA0-A598-3C57DF8DB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3823-CABF-465A-85CD-33187D44B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810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5D812D-63B1-4783-85FF-0CF2CC11C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6110-BAD6-4A6C-B69D-999D722A6BE0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0170AC-5B15-412A-BC8B-EE937EA29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188714-84FE-46F3-A188-7B490C4A5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3823-CABF-465A-85CD-33187D44B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17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B1E48-79E9-4F85-B9CD-F8894ABE5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708C2-EE97-4269-AB23-D3A350DE1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592B94-0963-4252-9AA2-D1971D1BAC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D40714-F575-4E20-B89C-E1B431CE2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6110-BAD6-4A6C-B69D-999D722A6BE0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09CE45-7156-4194-9F19-B84511E23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5DDC8D-E504-4C52-ACCA-DFCDE84AD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3823-CABF-465A-85CD-33187D44B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618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E4992-03C4-4B76-ABE8-51A180A04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4663B8-EA7B-465D-988B-4334A674F6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3DB0A4-ABAE-40E8-83F8-034E19FDB3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6EA8CA-26B4-441B-8E55-7DAF62DE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6110-BAD6-4A6C-B69D-999D722A6BE0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7AE4CD-6D4C-431E-AFCC-DD599E6AD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D7EB99-E785-4FDE-8139-C2F1BF704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3823-CABF-465A-85CD-33187D44B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878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B786F2-6648-403A-8563-D5B6B819A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7DFAEC-CAF9-4CD4-8369-DD8CC16C1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AC5FF-45B0-4E20-B34A-6A007AFF20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26110-BAD6-4A6C-B69D-999D722A6BE0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97D71-3B39-49A2-BDF5-1874507149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C649C-8C4C-4E38-96A0-B2E0A35029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63823-CABF-465A-85CD-33187D44B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902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tel 1"/>
          <p:cNvSpPr>
            <a:spLocks noGrp="1"/>
          </p:cNvSpPr>
          <p:nvPr>
            <p:ph type="title"/>
          </p:nvPr>
        </p:nvSpPr>
        <p:spPr>
          <a:xfrm>
            <a:off x="394406" y="486264"/>
            <a:ext cx="11797594" cy="397032"/>
          </a:xfrm>
          <a:noFill/>
        </p:spPr>
        <p:txBody>
          <a:bodyPr wrap="square" rtlCol="0">
            <a:spAutoFit/>
          </a:bodyPr>
          <a:lstStyle/>
          <a:p>
            <a:r>
              <a:rPr lang="nb-NO" sz="2200" dirty="0">
                <a:solidFill>
                  <a:schemeClr val="accent5">
                    <a:lumMod val="50000"/>
                  </a:schemeClr>
                </a:solidFill>
                <a:latin typeface="Calibri  "/>
                <a:ea typeface="+mn-ea"/>
                <a:cs typeface="+mn-cs"/>
              </a:rPr>
              <a:t>BUS101 – Bedriftsøkonomiske sammenhenger; undervisningsplan, høsten 2022</a:t>
            </a:r>
            <a:endParaRPr lang="nb-NO" sz="1800" i="1" dirty="0">
              <a:solidFill>
                <a:schemeClr val="accent5">
                  <a:lumMod val="50000"/>
                </a:schemeClr>
              </a:solidFill>
              <a:latin typeface="Calibri  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DBF67D-79D7-4F41-A798-2FA7624BB26D}"/>
              </a:ext>
            </a:extLst>
          </p:cNvPr>
          <p:cNvSpPr txBox="1"/>
          <p:nvPr/>
        </p:nvSpPr>
        <p:spPr>
          <a:xfrm>
            <a:off x="1649566" y="1134150"/>
            <a:ext cx="2230532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pPr algn="ctr"/>
            <a:r>
              <a:rPr lang="nb-NO" sz="1200" b="0" dirty="0">
                <a:solidFill>
                  <a:schemeClr val="bg1"/>
                </a:solidFill>
              </a:rPr>
              <a:t>Ons. 7. sept., kl 08:15-10:00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7A5521A-D4D1-4AFC-AEBC-954546F40D26}"/>
              </a:ext>
            </a:extLst>
          </p:cNvPr>
          <p:cNvSpPr txBox="1"/>
          <p:nvPr/>
        </p:nvSpPr>
        <p:spPr>
          <a:xfrm>
            <a:off x="394944" y="3879586"/>
            <a:ext cx="3485154" cy="2160000"/>
          </a:xfrm>
          <a:prstGeom prst="rect">
            <a:avLst/>
          </a:prstGeom>
          <a:solidFill>
            <a:srgbClr val="CDE4BE"/>
          </a:solidFill>
        </p:spPr>
        <p:txBody>
          <a:bodyPr wrap="square" lIns="90000" tIns="72000" rtlCol="0">
            <a:spAutoFit/>
          </a:bodyPr>
          <a:lstStyle/>
          <a:p>
            <a:pPr marL="285750" indent="-2160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nb-NO" sz="1600" dirty="0"/>
              <a:t>Intro til emnet, personlig og faglig fremdrift generelt</a:t>
            </a:r>
          </a:p>
          <a:p>
            <a:pPr marL="285750" indent="-2160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nb-NO" sz="1600" dirty="0"/>
              <a:t>Bedriftens eksistensberettigelse</a:t>
            </a:r>
          </a:p>
          <a:p>
            <a:pPr marL="285750" indent="-2160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nb-NO" sz="1600" dirty="0"/>
              <a:t>Norsk og internasjonalt næringsliv</a:t>
            </a:r>
          </a:p>
        </p:txBody>
      </p:sp>
      <p:sp>
        <p:nvSpPr>
          <p:cNvPr id="3" name="Arrow: Pentagon 2">
            <a:extLst>
              <a:ext uri="{FF2B5EF4-FFF2-40B4-BE49-F238E27FC236}">
                <a16:creationId xmlns:a16="http://schemas.microsoft.com/office/drawing/2014/main" id="{6D61EE77-42CA-45E5-8E05-72F7D52F3766}"/>
              </a:ext>
            </a:extLst>
          </p:cNvPr>
          <p:cNvSpPr/>
          <p:nvPr/>
        </p:nvSpPr>
        <p:spPr>
          <a:xfrm>
            <a:off x="394945" y="1507044"/>
            <a:ext cx="3485154" cy="738000"/>
          </a:xfrm>
          <a:prstGeom prst="homePlate">
            <a:avLst/>
          </a:prstGeom>
          <a:solidFill>
            <a:srgbClr val="B0D498"/>
          </a:solidFill>
        </p:spPr>
        <p:txBody>
          <a:bodyPr wrap="square" lIns="144000" rtlCol="0" anchor="ctr" anchorCtr="0">
            <a:spAutoFit/>
          </a:bodyPr>
          <a:lstStyle/>
          <a:p>
            <a:r>
              <a:rPr lang="nb-NO" sz="2200" b="1" dirty="0"/>
              <a:t>Intro + Hva er en bedrift?</a:t>
            </a:r>
          </a:p>
        </p:txBody>
      </p:sp>
      <p:sp>
        <p:nvSpPr>
          <p:cNvPr id="41" name="Footer Placeholder 8">
            <a:extLst>
              <a:ext uri="{FF2B5EF4-FFF2-40B4-BE49-F238E27FC236}">
                <a16:creationId xmlns:a16="http://schemas.microsoft.com/office/drawing/2014/main" id="{EA4832A3-057B-4191-A382-D07831861C8D}"/>
              </a:ext>
            </a:extLst>
          </p:cNvPr>
          <p:cNvSpPr txBox="1">
            <a:spLocks/>
          </p:cNvSpPr>
          <p:nvPr/>
        </p:nvSpPr>
        <p:spPr>
          <a:xfrm>
            <a:off x="10233881" y="6599888"/>
            <a:ext cx="1958119" cy="235232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nb-NO"/>
            </a:defPPr>
            <a:lvl1pPr marL="0" algn="r" defTabSz="914400" rtl="0" eaLnBrk="1" latinLnBrk="0" hangingPunct="1">
              <a:defRPr sz="1200" kern="1200">
                <a:solidFill>
                  <a:srgbClr val="009D7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altLang="nb-NO" sz="700" dirty="0">
                <a:solidFill>
                  <a:schemeClr val="bg2">
                    <a:lumMod val="25000"/>
                  </a:schemeClr>
                </a:solidFill>
                <a:cs typeface="Calibri" panose="020F0502020204030204" pitchFamily="34" charset="0"/>
              </a:rPr>
              <a:t>BUS101_Bedriftsøkonomiske sammenhenger</a:t>
            </a:r>
          </a:p>
        </p:txBody>
      </p:sp>
      <p:sp>
        <p:nvSpPr>
          <p:cNvPr id="42" name="Slide Number Placeholder 9">
            <a:extLst>
              <a:ext uri="{FF2B5EF4-FFF2-40B4-BE49-F238E27FC236}">
                <a16:creationId xmlns:a16="http://schemas.microsoft.com/office/drawing/2014/main" id="{0727A92B-7BE6-4ED3-8AF5-D4E8AD3F22AB}"/>
              </a:ext>
            </a:extLst>
          </p:cNvPr>
          <p:cNvSpPr txBox="1">
            <a:spLocks/>
          </p:cNvSpPr>
          <p:nvPr/>
        </p:nvSpPr>
        <p:spPr>
          <a:xfrm>
            <a:off x="11844940" y="6599888"/>
            <a:ext cx="234893" cy="23161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nb-NO"/>
            </a:defPPr>
            <a:lvl1pPr marL="0" algn="l" defTabSz="914400" rtl="0" eaLnBrk="1" latinLnBrk="0" hangingPunct="1">
              <a:defRPr sz="1200" kern="1200">
                <a:solidFill>
                  <a:srgbClr val="009D7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b-NO" altLang="nb-NO" sz="700" dirty="0">
                <a:solidFill>
                  <a:schemeClr val="bg2">
                    <a:lumMod val="25000"/>
                  </a:schemeClr>
                </a:solidFill>
                <a:cs typeface="Calibri" panose="020F0502020204030204" pitchFamily="34" charset="0"/>
              </a:rPr>
              <a:t>s. </a:t>
            </a:r>
            <a:fld id="{182D40AC-E4B7-44D0-AB2A-1A195DA07EA7}" type="slidenum">
              <a:rPr lang="nb-NO" altLang="nb-NO" sz="700" smtClean="0">
                <a:solidFill>
                  <a:schemeClr val="bg2">
                    <a:lumMod val="25000"/>
                  </a:schemeClr>
                </a:solidFill>
                <a:cs typeface="Calibri" panose="020F0502020204030204" pitchFamily="34" charset="0"/>
              </a:rPr>
              <a:pPr algn="r"/>
              <a:t>1</a:t>
            </a:fld>
            <a:endParaRPr lang="nb-NO" altLang="nb-NO" sz="700" dirty="0">
              <a:solidFill>
                <a:schemeClr val="bg2">
                  <a:lumMod val="2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49DF4C5-5D1E-4E44-846D-8D517183E2FE}"/>
              </a:ext>
            </a:extLst>
          </p:cNvPr>
          <p:cNvSpPr txBox="1"/>
          <p:nvPr/>
        </p:nvSpPr>
        <p:spPr>
          <a:xfrm>
            <a:off x="1572655" y="2306038"/>
            <a:ext cx="2291418" cy="338554"/>
          </a:xfrm>
          <a:prstGeom prst="rect">
            <a:avLst/>
          </a:prstGeom>
          <a:solidFill>
            <a:srgbClr val="BDDBA9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nb-NO" sz="1600" b="0" dirty="0"/>
              <a:t>Kap. 1, s. 19-37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93DEE97-5BC5-474E-9A07-7666D6FE3A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943" y="2306038"/>
            <a:ext cx="1093822" cy="1543210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4FECEF56-2CCD-4C1D-8BD4-E027AFF3A1FE}"/>
              </a:ext>
            </a:extLst>
          </p:cNvPr>
          <p:cNvSpPr txBox="1"/>
          <p:nvPr/>
        </p:nvSpPr>
        <p:spPr>
          <a:xfrm>
            <a:off x="1572655" y="2717170"/>
            <a:ext cx="2291418" cy="307777"/>
          </a:xfrm>
          <a:prstGeom prst="rect">
            <a:avLst/>
          </a:prstGeom>
          <a:solidFill>
            <a:srgbClr val="BDDBA9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nb-NO" sz="1400" b="0" dirty="0"/>
              <a:t>Refleksjonsspørsmål, s. 37-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F49DBBE-562F-B3DF-6207-1F8019A3854E}"/>
              </a:ext>
            </a:extLst>
          </p:cNvPr>
          <p:cNvSpPr txBox="1"/>
          <p:nvPr/>
        </p:nvSpPr>
        <p:spPr>
          <a:xfrm>
            <a:off x="394945" y="1134151"/>
            <a:ext cx="1177710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nb-NO" sz="1200" b="0" dirty="0">
                <a:solidFill>
                  <a:schemeClr val="bg1"/>
                </a:solidFill>
              </a:rPr>
              <a:t>Forelesning #1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4C22925-C155-F30B-79AF-8EDD5EB8AB8E}"/>
              </a:ext>
            </a:extLst>
          </p:cNvPr>
          <p:cNvSpPr txBox="1"/>
          <p:nvPr/>
        </p:nvSpPr>
        <p:spPr>
          <a:xfrm>
            <a:off x="4256219" y="3887126"/>
            <a:ext cx="3485154" cy="2160000"/>
          </a:xfrm>
          <a:prstGeom prst="rect">
            <a:avLst/>
          </a:prstGeom>
          <a:solidFill>
            <a:srgbClr val="CDE4BE"/>
          </a:solidFill>
        </p:spPr>
        <p:txBody>
          <a:bodyPr wrap="square" lIns="90000" tIns="72000" rtlCol="0">
            <a:spAutoFit/>
          </a:bodyPr>
          <a:lstStyle/>
          <a:p>
            <a:pPr marL="285750" indent="-2160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nb-NO" sz="1600" dirty="0"/>
              <a:t>Bedriftens interessenter</a:t>
            </a:r>
          </a:p>
          <a:p>
            <a:pPr marL="285750" indent="-2160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nb-NO" sz="1600" dirty="0"/>
              <a:t>Aksjeselskapet</a:t>
            </a:r>
          </a:p>
          <a:p>
            <a:pPr marL="285750" indent="-2160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nb-NO" sz="1600" dirty="0"/>
              <a:t>Verdikjeden</a:t>
            </a:r>
          </a:p>
          <a:p>
            <a:pPr marL="285750" indent="-2160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nb-NO" sz="1600" dirty="0"/>
              <a:t>Bedriftens etiske ansvar og økonomiske motiver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23DF313-AE73-34F9-8ECC-323E506F4329}"/>
              </a:ext>
            </a:extLst>
          </p:cNvPr>
          <p:cNvSpPr txBox="1">
            <a:spLocks noChangeAspect="1"/>
          </p:cNvSpPr>
          <p:nvPr/>
        </p:nvSpPr>
        <p:spPr>
          <a:xfrm>
            <a:off x="394943" y="6100979"/>
            <a:ext cx="3485155" cy="307777"/>
          </a:xfrm>
          <a:prstGeom prst="rect">
            <a:avLst/>
          </a:prstGeom>
          <a:solidFill>
            <a:srgbClr val="578438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nb-NO" sz="1400" dirty="0">
                <a:solidFill>
                  <a:schemeClr val="bg1"/>
                </a:solidFill>
              </a:rPr>
              <a:t>Arbeidskrav #1 (innleveringsfrist 20/09/22)</a:t>
            </a:r>
          </a:p>
        </p:txBody>
      </p:sp>
      <p:sp>
        <p:nvSpPr>
          <p:cNvPr id="28" name="Arrow: Pentagon 27">
            <a:extLst>
              <a:ext uri="{FF2B5EF4-FFF2-40B4-BE49-F238E27FC236}">
                <a16:creationId xmlns:a16="http://schemas.microsoft.com/office/drawing/2014/main" id="{3E1B151B-428B-9E4D-0360-225FF0742EE2}"/>
              </a:ext>
            </a:extLst>
          </p:cNvPr>
          <p:cNvSpPr>
            <a:spLocks/>
          </p:cNvSpPr>
          <p:nvPr/>
        </p:nvSpPr>
        <p:spPr>
          <a:xfrm>
            <a:off x="4256219" y="1510380"/>
            <a:ext cx="3485154" cy="738664"/>
          </a:xfrm>
          <a:prstGeom prst="homePlate">
            <a:avLst/>
          </a:prstGeom>
          <a:solidFill>
            <a:srgbClr val="B0D498"/>
          </a:solidFill>
        </p:spPr>
        <p:txBody>
          <a:bodyPr wrap="square" lIns="144000" rtlCol="0" anchor="ctr" anchorCtr="0">
            <a:spAutoFit/>
          </a:bodyPr>
          <a:lstStyle/>
          <a:p>
            <a:r>
              <a:rPr lang="nb-NO" sz="2200" b="1" dirty="0"/>
              <a:t>Bedrifter</a:t>
            </a:r>
          </a:p>
          <a:p>
            <a:r>
              <a:rPr lang="nb-NO" sz="2000" dirty="0"/>
              <a:t>Bakgrunn og kontekst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530AEFA-96DE-B1A8-5EEB-E5C738B21C05}"/>
              </a:ext>
            </a:extLst>
          </p:cNvPr>
          <p:cNvSpPr txBox="1"/>
          <p:nvPr/>
        </p:nvSpPr>
        <p:spPr>
          <a:xfrm>
            <a:off x="5433930" y="2313577"/>
            <a:ext cx="2291418" cy="338554"/>
          </a:xfrm>
          <a:prstGeom prst="rect">
            <a:avLst/>
          </a:prstGeom>
          <a:solidFill>
            <a:srgbClr val="BDDBA9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nb-NO" sz="1600" b="0" dirty="0"/>
              <a:t>Kap. 1, s. 19-37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2E4CD721-F5AA-911C-7F40-671A678E61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6218" y="2313577"/>
            <a:ext cx="1093822" cy="154321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9A60336C-55A6-8B12-472C-A9F178D6DDD8}"/>
              </a:ext>
            </a:extLst>
          </p:cNvPr>
          <p:cNvSpPr txBox="1"/>
          <p:nvPr/>
        </p:nvSpPr>
        <p:spPr>
          <a:xfrm>
            <a:off x="5433930" y="2724709"/>
            <a:ext cx="2291418" cy="307777"/>
          </a:xfrm>
          <a:prstGeom prst="rect">
            <a:avLst/>
          </a:prstGeom>
          <a:solidFill>
            <a:srgbClr val="BDDBA9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nb-NO" sz="1400" b="0" dirty="0"/>
              <a:t>Refleksjonsspørsmål, s. 37-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195354E-A37A-08F0-A34C-72103DA5A44C}"/>
              </a:ext>
            </a:extLst>
          </p:cNvPr>
          <p:cNvSpPr txBox="1"/>
          <p:nvPr/>
        </p:nvSpPr>
        <p:spPr>
          <a:xfrm>
            <a:off x="5510841" y="1134150"/>
            <a:ext cx="2230532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pPr algn="ctr"/>
            <a:r>
              <a:rPr lang="nb-NO" sz="1200" b="0" dirty="0">
                <a:solidFill>
                  <a:schemeClr val="bg1"/>
                </a:solidFill>
              </a:rPr>
              <a:t>Ons. 14. sept., kl 08:15-10:00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C4B7B8E-5F11-77AE-B163-78ADF769C7E7}"/>
              </a:ext>
            </a:extLst>
          </p:cNvPr>
          <p:cNvSpPr txBox="1"/>
          <p:nvPr/>
        </p:nvSpPr>
        <p:spPr>
          <a:xfrm>
            <a:off x="4256220" y="1134151"/>
            <a:ext cx="1177710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nb-NO" sz="1200" b="0" dirty="0">
                <a:solidFill>
                  <a:schemeClr val="bg1"/>
                </a:solidFill>
              </a:rPr>
              <a:t>Forelesning #2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A6B5341-5B39-D3DF-507C-E01E0A19714D}"/>
              </a:ext>
            </a:extLst>
          </p:cNvPr>
          <p:cNvSpPr txBox="1"/>
          <p:nvPr/>
        </p:nvSpPr>
        <p:spPr>
          <a:xfrm>
            <a:off x="8117493" y="3883126"/>
            <a:ext cx="3485154" cy="2160000"/>
          </a:xfrm>
          <a:prstGeom prst="rect">
            <a:avLst/>
          </a:prstGeom>
          <a:solidFill>
            <a:srgbClr val="CDE4BE"/>
          </a:solidFill>
        </p:spPr>
        <p:txBody>
          <a:bodyPr wrap="square" lIns="90000" tIns="72000" rtlCol="0">
            <a:spAutoFit/>
          </a:bodyPr>
          <a:lstStyle/>
          <a:p>
            <a:pPr marL="285750" indent="-2160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nb-NO" sz="1600" dirty="0"/>
              <a:t>Brukerne av regnskapet</a:t>
            </a:r>
          </a:p>
          <a:p>
            <a:pPr marL="285750" indent="-2160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nb-NO" sz="1600" dirty="0"/>
              <a:t>De grunnleggende komponentene – resultat og balanse</a:t>
            </a:r>
          </a:p>
          <a:p>
            <a:pPr marL="285750" indent="-2160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nb-NO" sz="1600" dirty="0"/>
              <a:t>Balanselikningen</a:t>
            </a:r>
          </a:p>
          <a:p>
            <a:pPr marL="285750" indent="-2160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nb-NO" sz="1600" dirty="0"/>
              <a:t>Utgifter, kostnader og utbetalinger</a:t>
            </a:r>
          </a:p>
        </p:txBody>
      </p:sp>
      <p:sp>
        <p:nvSpPr>
          <p:cNvPr id="45" name="Arrow: Pentagon 44">
            <a:extLst>
              <a:ext uri="{FF2B5EF4-FFF2-40B4-BE49-F238E27FC236}">
                <a16:creationId xmlns:a16="http://schemas.microsoft.com/office/drawing/2014/main" id="{654F2DFC-9EEC-2FF6-F990-89DE10074FF7}"/>
              </a:ext>
            </a:extLst>
          </p:cNvPr>
          <p:cNvSpPr>
            <a:spLocks/>
          </p:cNvSpPr>
          <p:nvPr/>
        </p:nvSpPr>
        <p:spPr>
          <a:xfrm>
            <a:off x="8117493" y="1506380"/>
            <a:ext cx="3485154" cy="738664"/>
          </a:xfrm>
          <a:prstGeom prst="homePlate">
            <a:avLst/>
          </a:prstGeom>
          <a:solidFill>
            <a:srgbClr val="B0D498"/>
          </a:solidFill>
        </p:spPr>
        <p:txBody>
          <a:bodyPr wrap="square" lIns="144000" rtlCol="0" anchor="ctr" anchorCtr="0">
            <a:spAutoFit/>
          </a:bodyPr>
          <a:lstStyle/>
          <a:p>
            <a:r>
              <a:rPr lang="nb-NO" sz="2200" b="1" dirty="0"/>
              <a:t>Finansregnskapet </a:t>
            </a:r>
          </a:p>
          <a:p>
            <a:r>
              <a:rPr lang="nb-NO" sz="2000" dirty="0"/>
              <a:t>Del 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64F1B70-3B56-BBF3-2336-7386038D9AEE}"/>
              </a:ext>
            </a:extLst>
          </p:cNvPr>
          <p:cNvSpPr txBox="1"/>
          <p:nvPr/>
        </p:nvSpPr>
        <p:spPr>
          <a:xfrm>
            <a:off x="9295204" y="2309577"/>
            <a:ext cx="2291418" cy="338554"/>
          </a:xfrm>
          <a:prstGeom prst="rect">
            <a:avLst/>
          </a:prstGeom>
          <a:solidFill>
            <a:srgbClr val="BDDBA9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nb-NO" sz="1600" b="0" dirty="0"/>
              <a:t>Kap. 2, s. 39-51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BBA835CF-1687-9711-D3E4-A75F17F866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7492" y="2309577"/>
            <a:ext cx="1093822" cy="1543210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EAC39953-881A-A4C0-D0A2-5575DC6A98E0}"/>
              </a:ext>
            </a:extLst>
          </p:cNvPr>
          <p:cNvSpPr txBox="1"/>
          <p:nvPr/>
        </p:nvSpPr>
        <p:spPr>
          <a:xfrm>
            <a:off x="9295204" y="2720709"/>
            <a:ext cx="2291418" cy="523220"/>
          </a:xfrm>
          <a:prstGeom prst="rect">
            <a:avLst/>
          </a:prstGeom>
          <a:solidFill>
            <a:srgbClr val="BDDBA9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nb-NO" sz="1400" b="0" dirty="0"/>
              <a:t>Refleksjonsspørsmål og øvingsoppgaver, s. 66-68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BAB8271-D792-E5DB-9ACF-BA884E48B285}"/>
              </a:ext>
            </a:extLst>
          </p:cNvPr>
          <p:cNvSpPr txBox="1"/>
          <p:nvPr/>
        </p:nvSpPr>
        <p:spPr>
          <a:xfrm>
            <a:off x="9372115" y="1130150"/>
            <a:ext cx="2230532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pPr algn="ctr"/>
            <a:r>
              <a:rPr lang="nb-NO" sz="1200" b="0" dirty="0">
                <a:solidFill>
                  <a:schemeClr val="bg1"/>
                </a:solidFill>
              </a:rPr>
              <a:t>Ons. 21. sept., kl 08:15-10:00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577225E-3567-26F1-E4BB-01E8EC7FF9A1}"/>
              </a:ext>
            </a:extLst>
          </p:cNvPr>
          <p:cNvSpPr txBox="1"/>
          <p:nvPr/>
        </p:nvSpPr>
        <p:spPr>
          <a:xfrm>
            <a:off x="8117494" y="1130151"/>
            <a:ext cx="1177710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nb-NO" sz="1200" b="0" dirty="0">
                <a:solidFill>
                  <a:schemeClr val="bg1"/>
                </a:solidFill>
              </a:rPr>
              <a:t>Forelesning #3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98A4C3B-20C8-E0A2-3739-56623931766A}"/>
              </a:ext>
            </a:extLst>
          </p:cNvPr>
          <p:cNvSpPr txBox="1">
            <a:spLocks noChangeAspect="1"/>
          </p:cNvSpPr>
          <p:nvPr/>
        </p:nvSpPr>
        <p:spPr>
          <a:xfrm>
            <a:off x="8117492" y="6100979"/>
            <a:ext cx="3485155" cy="307777"/>
          </a:xfrm>
          <a:prstGeom prst="rect">
            <a:avLst/>
          </a:prstGeom>
          <a:solidFill>
            <a:srgbClr val="578438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nb-NO" sz="1400" dirty="0">
                <a:solidFill>
                  <a:schemeClr val="bg1"/>
                </a:solidFill>
              </a:rPr>
              <a:t>Arbeidskrav #2 (innleveringsfrist 11/10/22)</a:t>
            </a:r>
          </a:p>
        </p:txBody>
      </p:sp>
    </p:spTree>
    <p:extLst>
      <p:ext uri="{BB962C8B-B14F-4D97-AF65-F5344CB8AC3E}">
        <p14:creationId xmlns:p14="http://schemas.microsoft.com/office/powerpoint/2010/main" val="29779679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ooter Placeholder 8">
            <a:extLst>
              <a:ext uri="{FF2B5EF4-FFF2-40B4-BE49-F238E27FC236}">
                <a16:creationId xmlns:a16="http://schemas.microsoft.com/office/drawing/2014/main" id="{EA4832A3-057B-4191-A382-D07831861C8D}"/>
              </a:ext>
            </a:extLst>
          </p:cNvPr>
          <p:cNvSpPr txBox="1">
            <a:spLocks/>
          </p:cNvSpPr>
          <p:nvPr/>
        </p:nvSpPr>
        <p:spPr>
          <a:xfrm>
            <a:off x="10233881" y="6599888"/>
            <a:ext cx="1958119" cy="235232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nb-NO"/>
            </a:defPPr>
            <a:lvl1pPr marL="0" algn="r" defTabSz="914400" rtl="0" eaLnBrk="1" latinLnBrk="0" hangingPunct="1">
              <a:defRPr sz="1200" kern="1200">
                <a:solidFill>
                  <a:srgbClr val="009D7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altLang="nb-NO" sz="700" dirty="0">
                <a:solidFill>
                  <a:schemeClr val="bg2">
                    <a:lumMod val="25000"/>
                  </a:schemeClr>
                </a:solidFill>
                <a:cs typeface="Calibri" panose="020F0502020204030204" pitchFamily="34" charset="0"/>
              </a:rPr>
              <a:t>BUS101_Bedriftsøkonomiske sammenhenger</a:t>
            </a:r>
          </a:p>
        </p:txBody>
      </p:sp>
      <p:sp>
        <p:nvSpPr>
          <p:cNvPr id="42" name="Slide Number Placeholder 9">
            <a:extLst>
              <a:ext uri="{FF2B5EF4-FFF2-40B4-BE49-F238E27FC236}">
                <a16:creationId xmlns:a16="http://schemas.microsoft.com/office/drawing/2014/main" id="{0727A92B-7BE6-4ED3-8AF5-D4E8AD3F22AB}"/>
              </a:ext>
            </a:extLst>
          </p:cNvPr>
          <p:cNvSpPr txBox="1">
            <a:spLocks/>
          </p:cNvSpPr>
          <p:nvPr/>
        </p:nvSpPr>
        <p:spPr>
          <a:xfrm>
            <a:off x="11844940" y="6599888"/>
            <a:ext cx="234893" cy="23161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nb-NO"/>
            </a:defPPr>
            <a:lvl1pPr marL="0" algn="l" defTabSz="914400" rtl="0" eaLnBrk="1" latinLnBrk="0" hangingPunct="1">
              <a:defRPr sz="1200" kern="1200">
                <a:solidFill>
                  <a:srgbClr val="009D7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b-NO" altLang="nb-NO" sz="700" dirty="0">
                <a:solidFill>
                  <a:schemeClr val="bg2">
                    <a:lumMod val="25000"/>
                  </a:schemeClr>
                </a:solidFill>
                <a:cs typeface="Calibri" panose="020F0502020204030204" pitchFamily="34" charset="0"/>
              </a:rPr>
              <a:t>s. </a:t>
            </a:r>
            <a:fld id="{182D40AC-E4B7-44D0-AB2A-1A195DA07EA7}" type="slidenum">
              <a:rPr lang="nb-NO" altLang="nb-NO" sz="700" smtClean="0">
                <a:solidFill>
                  <a:schemeClr val="bg2">
                    <a:lumMod val="25000"/>
                  </a:schemeClr>
                </a:solidFill>
                <a:cs typeface="Calibri" panose="020F0502020204030204" pitchFamily="34" charset="0"/>
              </a:rPr>
              <a:pPr algn="r"/>
              <a:t>2</a:t>
            </a:fld>
            <a:endParaRPr lang="nb-NO" altLang="nb-NO" sz="700" dirty="0">
              <a:solidFill>
                <a:schemeClr val="bg2">
                  <a:lumMod val="2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28518CC-BBF2-F73A-CD1A-0C20DB0B6DE1}"/>
              </a:ext>
            </a:extLst>
          </p:cNvPr>
          <p:cNvSpPr txBox="1"/>
          <p:nvPr/>
        </p:nvSpPr>
        <p:spPr>
          <a:xfrm>
            <a:off x="426279" y="3890517"/>
            <a:ext cx="3485154" cy="2098899"/>
          </a:xfrm>
          <a:prstGeom prst="rect">
            <a:avLst/>
          </a:prstGeom>
          <a:solidFill>
            <a:srgbClr val="CDE4BE"/>
          </a:solidFill>
        </p:spPr>
        <p:txBody>
          <a:bodyPr wrap="square" lIns="90000" tIns="72000" rtlCol="0">
            <a:spAutoFit/>
          </a:bodyPr>
          <a:lstStyle/>
          <a:p>
            <a:pPr marL="285750" indent="-2160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nb-NO" sz="1600" dirty="0"/>
              <a:t>Om anskaffelse av anleggsmidler og avskrivninger</a:t>
            </a:r>
          </a:p>
          <a:p>
            <a:pPr marL="285750" indent="-2160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nb-NO" sz="1600" dirty="0"/>
              <a:t>Litt regnskapsanalyse; hva kan vi bruke tallene til?</a:t>
            </a:r>
          </a:p>
          <a:p>
            <a:pPr marL="285750" indent="-2160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nb-NO" sz="1600" dirty="0"/>
              <a:t>Arbeidskapitalen og driftskretsløpet</a:t>
            </a:r>
          </a:p>
          <a:p>
            <a:pPr marL="285750" indent="-2160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nb-NO" sz="1600" dirty="0"/>
              <a:t>Kontantstrømmer</a:t>
            </a:r>
          </a:p>
          <a:p>
            <a:pPr marL="285750" indent="-2160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nb-NO" sz="1600" dirty="0"/>
              <a:t>Bærekraftsrapportering</a:t>
            </a:r>
          </a:p>
        </p:txBody>
      </p:sp>
      <p:sp>
        <p:nvSpPr>
          <p:cNvPr id="35" name="Arrow: Pentagon 34">
            <a:extLst>
              <a:ext uri="{FF2B5EF4-FFF2-40B4-BE49-F238E27FC236}">
                <a16:creationId xmlns:a16="http://schemas.microsoft.com/office/drawing/2014/main" id="{95AA27A3-9B63-FF13-821C-143C94577BE8}"/>
              </a:ext>
            </a:extLst>
          </p:cNvPr>
          <p:cNvSpPr>
            <a:spLocks/>
          </p:cNvSpPr>
          <p:nvPr/>
        </p:nvSpPr>
        <p:spPr>
          <a:xfrm>
            <a:off x="426279" y="1513771"/>
            <a:ext cx="3485154" cy="738664"/>
          </a:xfrm>
          <a:prstGeom prst="homePlate">
            <a:avLst/>
          </a:prstGeom>
          <a:solidFill>
            <a:srgbClr val="B0D498"/>
          </a:solidFill>
        </p:spPr>
        <p:txBody>
          <a:bodyPr wrap="square" lIns="144000" rtlCol="0" anchor="ctr" anchorCtr="0">
            <a:spAutoFit/>
          </a:bodyPr>
          <a:lstStyle/>
          <a:p>
            <a:r>
              <a:rPr lang="nb-NO" sz="2200" b="1" dirty="0"/>
              <a:t>Finansregnskapet </a:t>
            </a:r>
          </a:p>
          <a:p>
            <a:r>
              <a:rPr lang="nb-NO" sz="2000" dirty="0"/>
              <a:t>Del 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BFE43E9-FD0A-149A-7B74-1952C67DD8D4}"/>
              </a:ext>
            </a:extLst>
          </p:cNvPr>
          <p:cNvSpPr txBox="1"/>
          <p:nvPr/>
        </p:nvSpPr>
        <p:spPr>
          <a:xfrm>
            <a:off x="1603990" y="2316968"/>
            <a:ext cx="2291418" cy="338554"/>
          </a:xfrm>
          <a:prstGeom prst="rect">
            <a:avLst/>
          </a:prstGeom>
          <a:solidFill>
            <a:srgbClr val="BDDBA9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nb-NO" sz="1600" b="0" dirty="0"/>
              <a:t>Kap. 2, s. 51-66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EBB09EA7-342C-F443-3D93-DF15593009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278" y="2316968"/>
            <a:ext cx="1093822" cy="1543210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3645854E-8258-0EFE-1DA7-264324AF387A}"/>
              </a:ext>
            </a:extLst>
          </p:cNvPr>
          <p:cNvSpPr txBox="1"/>
          <p:nvPr/>
        </p:nvSpPr>
        <p:spPr>
          <a:xfrm>
            <a:off x="1603990" y="2728100"/>
            <a:ext cx="2291418" cy="523220"/>
          </a:xfrm>
          <a:prstGeom prst="rect">
            <a:avLst/>
          </a:prstGeom>
          <a:solidFill>
            <a:srgbClr val="BDDBA9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nb-NO" sz="1400" b="0" dirty="0"/>
              <a:t>Refleksjonsspørsmål og øvingsoppgaver, s. 66-68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7E99D35-A447-F62B-C176-8BF12820CBC5}"/>
              </a:ext>
            </a:extLst>
          </p:cNvPr>
          <p:cNvSpPr txBox="1"/>
          <p:nvPr/>
        </p:nvSpPr>
        <p:spPr>
          <a:xfrm>
            <a:off x="1680901" y="1137541"/>
            <a:ext cx="2230532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pPr algn="ctr"/>
            <a:r>
              <a:rPr lang="nb-NO" sz="1200" b="0" dirty="0">
                <a:solidFill>
                  <a:schemeClr val="bg1"/>
                </a:solidFill>
              </a:rPr>
              <a:t>Ons. 5. okt., kl 08:15-10:00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1D9A697-AAE2-0D05-D587-2E3F4D7C93E8}"/>
              </a:ext>
            </a:extLst>
          </p:cNvPr>
          <p:cNvSpPr txBox="1"/>
          <p:nvPr/>
        </p:nvSpPr>
        <p:spPr>
          <a:xfrm>
            <a:off x="426280" y="1137542"/>
            <a:ext cx="1177710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nb-NO" sz="1200" b="0" dirty="0">
                <a:solidFill>
                  <a:schemeClr val="bg1"/>
                </a:solidFill>
              </a:rPr>
              <a:t>Forelesning #4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7D639B8-FB2C-56AA-4E51-FEA42F0FCF64}"/>
              </a:ext>
            </a:extLst>
          </p:cNvPr>
          <p:cNvSpPr txBox="1"/>
          <p:nvPr/>
        </p:nvSpPr>
        <p:spPr>
          <a:xfrm>
            <a:off x="4212476" y="3881157"/>
            <a:ext cx="3485154" cy="2160000"/>
          </a:xfrm>
          <a:prstGeom prst="rect">
            <a:avLst/>
          </a:prstGeom>
          <a:solidFill>
            <a:srgbClr val="CDE4BE"/>
          </a:solidFill>
        </p:spPr>
        <p:txBody>
          <a:bodyPr wrap="square" lIns="90000" tIns="72000" rtlCol="0">
            <a:spAutoFit/>
          </a:bodyPr>
          <a:lstStyle>
            <a:defPPr>
              <a:defRPr lang="en-US"/>
            </a:defPPr>
            <a:lvl1pPr marL="285750" indent="-216000">
              <a:spcBef>
                <a:spcPts val="500"/>
              </a:spcBef>
              <a:buFont typeface="Arial" panose="020B0604020202020204" pitchFamily="34" charset="0"/>
              <a:buChar char="•"/>
              <a:defRPr sz="1600"/>
            </a:lvl1pPr>
          </a:lstStyle>
          <a:p>
            <a:r>
              <a:rPr lang="nb-NO" dirty="0"/>
              <a:t>Hvorfor bedrifter må vise økonomisk overskudd</a:t>
            </a:r>
          </a:p>
          <a:p>
            <a:r>
              <a:rPr lang="nb-NO" dirty="0"/>
              <a:t>Forskjeller mellom det eksterne og interne regnskapet</a:t>
            </a:r>
          </a:p>
          <a:p>
            <a:r>
              <a:rPr lang="nb-NO" dirty="0"/>
              <a:t>Om produktivitet og effektivitet</a:t>
            </a:r>
          </a:p>
          <a:p>
            <a:r>
              <a:rPr lang="nb-NO" dirty="0"/>
              <a:t>Litt om kostnadsteori; alternativ-kostnad, sunk cost, grensekostnad</a:t>
            </a:r>
          </a:p>
        </p:txBody>
      </p:sp>
      <p:sp>
        <p:nvSpPr>
          <p:cNvPr id="54" name="Arrow: Pentagon 53">
            <a:extLst>
              <a:ext uri="{FF2B5EF4-FFF2-40B4-BE49-F238E27FC236}">
                <a16:creationId xmlns:a16="http://schemas.microsoft.com/office/drawing/2014/main" id="{E7CFC29F-28B9-9DFB-EFC7-627CDB5E1667}"/>
              </a:ext>
            </a:extLst>
          </p:cNvPr>
          <p:cNvSpPr/>
          <p:nvPr/>
        </p:nvSpPr>
        <p:spPr>
          <a:xfrm>
            <a:off x="4217261" y="1481272"/>
            <a:ext cx="3485154" cy="800219"/>
          </a:xfrm>
          <a:prstGeom prst="homePlate">
            <a:avLst/>
          </a:prstGeom>
          <a:solidFill>
            <a:srgbClr val="B0D498"/>
          </a:solidFill>
        </p:spPr>
        <p:txBody>
          <a:bodyPr wrap="square" lIns="144000" rtlCol="0" anchor="ctr" anchorCtr="0">
            <a:spAutoFit/>
          </a:bodyPr>
          <a:lstStyle/>
          <a:p>
            <a:r>
              <a:rPr lang="nb-NO" sz="2200" b="1" dirty="0"/>
              <a:t>Økonomi- og virksomhetsstyring</a:t>
            </a:r>
            <a:r>
              <a:rPr lang="nb-NO" sz="2400" dirty="0"/>
              <a:t>,</a:t>
            </a:r>
            <a:r>
              <a:rPr lang="nb-NO" sz="2400" b="1" dirty="0"/>
              <a:t> </a:t>
            </a:r>
            <a:r>
              <a:rPr lang="nb-NO" sz="2200" dirty="0"/>
              <a:t>Del 1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88950DF-E169-631E-AF2D-CC9283E39788}"/>
              </a:ext>
            </a:extLst>
          </p:cNvPr>
          <p:cNvSpPr txBox="1"/>
          <p:nvPr/>
        </p:nvSpPr>
        <p:spPr>
          <a:xfrm>
            <a:off x="5394973" y="2311828"/>
            <a:ext cx="2291418" cy="338554"/>
          </a:xfrm>
          <a:prstGeom prst="rect">
            <a:avLst/>
          </a:prstGeom>
          <a:solidFill>
            <a:srgbClr val="BDDBA9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nb-NO" sz="1600" b="0" dirty="0"/>
              <a:t>Kap. 3, s. 69-80</a:t>
            </a: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A8192B83-EFC6-2971-C504-51EF4F876C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7261" y="2311828"/>
            <a:ext cx="1093822" cy="1543210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FB98AD2E-3935-0EBE-C76F-60F0CF5CEC34}"/>
              </a:ext>
            </a:extLst>
          </p:cNvPr>
          <p:cNvSpPr txBox="1"/>
          <p:nvPr/>
        </p:nvSpPr>
        <p:spPr>
          <a:xfrm>
            <a:off x="5394973" y="2722960"/>
            <a:ext cx="2291418" cy="523220"/>
          </a:xfrm>
          <a:prstGeom prst="rect">
            <a:avLst/>
          </a:prstGeom>
          <a:solidFill>
            <a:srgbClr val="BDDBA9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nb-NO" sz="1400" b="0" dirty="0"/>
              <a:t>Refleksjonsspørsmål og øvingsoppgaver, s. 96-98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85881A7-7C06-9E96-3EDA-009A33757ABE}"/>
              </a:ext>
            </a:extLst>
          </p:cNvPr>
          <p:cNvSpPr txBox="1"/>
          <p:nvPr/>
        </p:nvSpPr>
        <p:spPr>
          <a:xfrm>
            <a:off x="8146902" y="3881157"/>
            <a:ext cx="3485154" cy="2160000"/>
          </a:xfrm>
          <a:prstGeom prst="rect">
            <a:avLst/>
          </a:prstGeom>
          <a:solidFill>
            <a:srgbClr val="CDE4BE"/>
          </a:solidFill>
        </p:spPr>
        <p:txBody>
          <a:bodyPr wrap="square" lIns="90000" tIns="72000" rtlCol="0">
            <a:spAutoFit/>
          </a:bodyPr>
          <a:lstStyle>
            <a:defPPr>
              <a:defRPr lang="en-US"/>
            </a:defPPr>
            <a:lvl1pPr marL="285750" indent="-216000">
              <a:spcBef>
                <a:spcPts val="500"/>
              </a:spcBef>
              <a:buFont typeface="Arial" panose="020B0604020202020204" pitchFamily="34" charset="0"/>
              <a:buChar char="•"/>
              <a:defRPr sz="1600"/>
            </a:lvl1pPr>
          </a:lstStyle>
          <a:p>
            <a:r>
              <a:rPr lang="nb-NO" dirty="0"/>
              <a:t>Mer om kostnadsteori; faste og variable, direkte og indirekte</a:t>
            </a:r>
          </a:p>
          <a:p>
            <a:r>
              <a:rPr lang="nb-NO" dirty="0"/>
              <a:t>Nullpunktsanalyse</a:t>
            </a:r>
          </a:p>
          <a:p>
            <a:r>
              <a:rPr lang="nb-NO" dirty="0"/>
              <a:t>Bærekraftsresultat</a:t>
            </a:r>
          </a:p>
          <a:p>
            <a:r>
              <a:rPr lang="nb-NO" dirty="0"/>
              <a:t>Prestasjonsmåling og sammenhenger med virksomhetsstyringen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743D76C-923F-80BF-B172-FBCCD590911F}"/>
              </a:ext>
            </a:extLst>
          </p:cNvPr>
          <p:cNvSpPr txBox="1"/>
          <p:nvPr/>
        </p:nvSpPr>
        <p:spPr>
          <a:xfrm>
            <a:off x="9324614" y="2311828"/>
            <a:ext cx="2291418" cy="338554"/>
          </a:xfrm>
          <a:prstGeom prst="rect">
            <a:avLst/>
          </a:prstGeom>
          <a:solidFill>
            <a:srgbClr val="BDDBA9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nb-NO" sz="1600" b="0" dirty="0"/>
              <a:t>Kap. 3, s. 80-96</a:t>
            </a:r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AA20DF60-06EA-2DF5-9F55-2F84F12396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6902" y="2311828"/>
            <a:ext cx="1093822" cy="1543210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E9AD3CA6-4135-CB6B-4227-7494C53751AF}"/>
              </a:ext>
            </a:extLst>
          </p:cNvPr>
          <p:cNvSpPr txBox="1"/>
          <p:nvPr/>
        </p:nvSpPr>
        <p:spPr>
          <a:xfrm>
            <a:off x="9324614" y="2722960"/>
            <a:ext cx="2291418" cy="523220"/>
          </a:xfrm>
          <a:prstGeom prst="rect">
            <a:avLst/>
          </a:prstGeom>
          <a:solidFill>
            <a:srgbClr val="BDDBA9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nb-NO" sz="1400" b="0" dirty="0"/>
              <a:t>Refleksjonsspørsmål og øvingsoppgaver, s. 96-98</a:t>
            </a:r>
          </a:p>
        </p:txBody>
      </p:sp>
      <p:sp>
        <p:nvSpPr>
          <p:cNvPr id="66" name="Arrow: Pentagon 65">
            <a:extLst>
              <a:ext uri="{FF2B5EF4-FFF2-40B4-BE49-F238E27FC236}">
                <a16:creationId xmlns:a16="http://schemas.microsoft.com/office/drawing/2014/main" id="{A8345651-9B0D-39CC-4405-F4922EF4E9F3}"/>
              </a:ext>
            </a:extLst>
          </p:cNvPr>
          <p:cNvSpPr/>
          <p:nvPr/>
        </p:nvSpPr>
        <p:spPr>
          <a:xfrm>
            <a:off x="8146902" y="1481271"/>
            <a:ext cx="3485154" cy="800219"/>
          </a:xfrm>
          <a:prstGeom prst="homePlate">
            <a:avLst/>
          </a:prstGeom>
          <a:solidFill>
            <a:srgbClr val="B0D498"/>
          </a:solidFill>
        </p:spPr>
        <p:txBody>
          <a:bodyPr wrap="square" lIns="144000" rtlCol="0" anchor="ctr" anchorCtr="0">
            <a:spAutoFit/>
          </a:bodyPr>
          <a:lstStyle/>
          <a:p>
            <a:r>
              <a:rPr lang="nb-NO" sz="2200" b="1" dirty="0"/>
              <a:t>Økonomi- og virksomhetsstyring</a:t>
            </a:r>
            <a:r>
              <a:rPr lang="nb-NO" sz="2400" dirty="0"/>
              <a:t>,</a:t>
            </a:r>
            <a:r>
              <a:rPr lang="nb-NO" sz="2400" b="1" dirty="0"/>
              <a:t> </a:t>
            </a:r>
            <a:r>
              <a:rPr lang="nb-NO" sz="2200" dirty="0"/>
              <a:t>Del 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6B4E729-B290-7059-8147-86AF6BF07FAE}"/>
              </a:ext>
            </a:extLst>
          </p:cNvPr>
          <p:cNvSpPr txBox="1"/>
          <p:nvPr/>
        </p:nvSpPr>
        <p:spPr>
          <a:xfrm>
            <a:off x="5471883" y="1137541"/>
            <a:ext cx="2230532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pPr algn="ctr"/>
            <a:r>
              <a:rPr lang="nb-NO" sz="1200" b="0" dirty="0">
                <a:solidFill>
                  <a:schemeClr val="bg1"/>
                </a:solidFill>
              </a:rPr>
              <a:t>Ons. 12. okt., kl 08:15-10:00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F233D23-5B10-77DA-14BE-581A3FF75012}"/>
              </a:ext>
            </a:extLst>
          </p:cNvPr>
          <p:cNvSpPr txBox="1"/>
          <p:nvPr/>
        </p:nvSpPr>
        <p:spPr>
          <a:xfrm>
            <a:off x="4217262" y="1137542"/>
            <a:ext cx="1177710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nb-NO" sz="1200" b="0" dirty="0">
                <a:solidFill>
                  <a:schemeClr val="bg1"/>
                </a:solidFill>
              </a:rPr>
              <a:t>Forelesning #5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CB846B0-9525-B663-2C85-CE275EF4A41A}"/>
              </a:ext>
            </a:extLst>
          </p:cNvPr>
          <p:cNvSpPr txBox="1"/>
          <p:nvPr/>
        </p:nvSpPr>
        <p:spPr>
          <a:xfrm>
            <a:off x="9404996" y="1137541"/>
            <a:ext cx="2230532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pPr algn="ctr"/>
            <a:r>
              <a:rPr lang="nb-NO" sz="1200" b="0" dirty="0">
                <a:solidFill>
                  <a:schemeClr val="bg1"/>
                </a:solidFill>
              </a:rPr>
              <a:t>Ons. 19. okt., kl 08:15-10:00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5138514-C58A-5898-C0DA-D095467E0080}"/>
              </a:ext>
            </a:extLst>
          </p:cNvPr>
          <p:cNvSpPr txBox="1"/>
          <p:nvPr/>
        </p:nvSpPr>
        <p:spPr>
          <a:xfrm>
            <a:off x="8150375" y="1137542"/>
            <a:ext cx="1177710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nb-NO" sz="1200" b="0" dirty="0">
                <a:solidFill>
                  <a:schemeClr val="bg1"/>
                </a:solidFill>
              </a:rPr>
              <a:t>Forelesning #6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D09CFE0-9B0F-4ACA-4028-7338A6295432}"/>
              </a:ext>
            </a:extLst>
          </p:cNvPr>
          <p:cNvSpPr txBox="1">
            <a:spLocks noChangeAspect="1"/>
          </p:cNvSpPr>
          <p:nvPr/>
        </p:nvSpPr>
        <p:spPr>
          <a:xfrm>
            <a:off x="8146901" y="6096354"/>
            <a:ext cx="3485155" cy="307777"/>
          </a:xfrm>
          <a:prstGeom prst="rect">
            <a:avLst/>
          </a:prstGeom>
          <a:solidFill>
            <a:srgbClr val="578438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nb-NO" sz="1400" dirty="0">
                <a:solidFill>
                  <a:schemeClr val="bg1"/>
                </a:solidFill>
              </a:rPr>
              <a:t>Arbeidskrav #3 (innleveringsfrist 25/10/22)</a:t>
            </a:r>
          </a:p>
        </p:txBody>
      </p:sp>
      <p:sp>
        <p:nvSpPr>
          <p:cNvPr id="30" name="Tittel 1">
            <a:extLst>
              <a:ext uri="{FF2B5EF4-FFF2-40B4-BE49-F238E27FC236}">
                <a16:creationId xmlns:a16="http://schemas.microsoft.com/office/drawing/2014/main" id="{41EE23AE-0209-82AF-0F52-0B2077522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406" y="486264"/>
            <a:ext cx="11797594" cy="397032"/>
          </a:xfrm>
          <a:noFill/>
        </p:spPr>
        <p:txBody>
          <a:bodyPr wrap="square" rtlCol="0">
            <a:spAutoFit/>
          </a:bodyPr>
          <a:lstStyle/>
          <a:p>
            <a:r>
              <a:rPr lang="nb-NO" sz="2200" dirty="0">
                <a:solidFill>
                  <a:schemeClr val="accent5">
                    <a:lumMod val="50000"/>
                  </a:schemeClr>
                </a:solidFill>
                <a:latin typeface="Calibri  "/>
                <a:ea typeface="+mn-ea"/>
                <a:cs typeface="+mn-cs"/>
              </a:rPr>
              <a:t>BUS101 – Bedriftsøkonomiske sammenhenger; undervisningsplan, høsten 2022</a:t>
            </a:r>
          </a:p>
        </p:txBody>
      </p:sp>
    </p:spTree>
    <p:extLst>
      <p:ext uri="{BB962C8B-B14F-4D97-AF65-F5344CB8AC3E}">
        <p14:creationId xmlns:p14="http://schemas.microsoft.com/office/powerpoint/2010/main" val="22869116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ooter Placeholder 8">
            <a:extLst>
              <a:ext uri="{FF2B5EF4-FFF2-40B4-BE49-F238E27FC236}">
                <a16:creationId xmlns:a16="http://schemas.microsoft.com/office/drawing/2014/main" id="{EA4832A3-057B-4191-A382-D07831861C8D}"/>
              </a:ext>
            </a:extLst>
          </p:cNvPr>
          <p:cNvSpPr txBox="1">
            <a:spLocks/>
          </p:cNvSpPr>
          <p:nvPr/>
        </p:nvSpPr>
        <p:spPr>
          <a:xfrm>
            <a:off x="10233881" y="6599888"/>
            <a:ext cx="1958119" cy="235232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nb-NO"/>
            </a:defPPr>
            <a:lvl1pPr marL="0" algn="r" defTabSz="914400" rtl="0" eaLnBrk="1" latinLnBrk="0" hangingPunct="1">
              <a:defRPr sz="1200" kern="1200">
                <a:solidFill>
                  <a:srgbClr val="009D7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altLang="nb-NO" sz="700" dirty="0">
                <a:solidFill>
                  <a:schemeClr val="bg2">
                    <a:lumMod val="25000"/>
                  </a:schemeClr>
                </a:solidFill>
                <a:cs typeface="Calibri" panose="020F0502020204030204" pitchFamily="34" charset="0"/>
              </a:rPr>
              <a:t>BUS101_Bedriftsøkonomiske sammenhenger</a:t>
            </a:r>
          </a:p>
        </p:txBody>
      </p:sp>
      <p:sp>
        <p:nvSpPr>
          <p:cNvPr id="42" name="Slide Number Placeholder 9">
            <a:extLst>
              <a:ext uri="{FF2B5EF4-FFF2-40B4-BE49-F238E27FC236}">
                <a16:creationId xmlns:a16="http://schemas.microsoft.com/office/drawing/2014/main" id="{0727A92B-7BE6-4ED3-8AF5-D4E8AD3F22AB}"/>
              </a:ext>
            </a:extLst>
          </p:cNvPr>
          <p:cNvSpPr txBox="1">
            <a:spLocks/>
          </p:cNvSpPr>
          <p:nvPr/>
        </p:nvSpPr>
        <p:spPr>
          <a:xfrm>
            <a:off x="11844940" y="6599888"/>
            <a:ext cx="234893" cy="23161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nb-NO"/>
            </a:defPPr>
            <a:lvl1pPr marL="0" algn="l" defTabSz="914400" rtl="0" eaLnBrk="1" latinLnBrk="0" hangingPunct="1">
              <a:defRPr sz="1200" kern="1200">
                <a:solidFill>
                  <a:srgbClr val="009D7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b-NO" altLang="nb-NO" sz="700" dirty="0">
                <a:solidFill>
                  <a:schemeClr val="bg2">
                    <a:lumMod val="25000"/>
                  </a:schemeClr>
                </a:solidFill>
                <a:cs typeface="Calibri" panose="020F0502020204030204" pitchFamily="34" charset="0"/>
              </a:rPr>
              <a:t>s. </a:t>
            </a:r>
            <a:fld id="{182D40AC-E4B7-44D0-AB2A-1A195DA07EA7}" type="slidenum">
              <a:rPr lang="nb-NO" altLang="nb-NO" sz="700" smtClean="0">
                <a:solidFill>
                  <a:schemeClr val="bg2">
                    <a:lumMod val="25000"/>
                  </a:schemeClr>
                </a:solidFill>
                <a:cs typeface="Calibri" panose="020F0502020204030204" pitchFamily="34" charset="0"/>
              </a:rPr>
              <a:pPr algn="r"/>
              <a:t>3</a:t>
            </a:fld>
            <a:endParaRPr lang="nb-NO" altLang="nb-NO" sz="700" dirty="0">
              <a:solidFill>
                <a:schemeClr val="bg2">
                  <a:lumMod val="2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B3B422C-0DF1-B693-661A-571144593294}"/>
              </a:ext>
            </a:extLst>
          </p:cNvPr>
          <p:cNvSpPr txBox="1"/>
          <p:nvPr/>
        </p:nvSpPr>
        <p:spPr>
          <a:xfrm>
            <a:off x="522629" y="3829415"/>
            <a:ext cx="3485154" cy="2160000"/>
          </a:xfrm>
          <a:prstGeom prst="rect">
            <a:avLst/>
          </a:prstGeom>
          <a:solidFill>
            <a:srgbClr val="CDE4BE"/>
          </a:solidFill>
        </p:spPr>
        <p:txBody>
          <a:bodyPr wrap="square" lIns="90000" tIns="72000" rtlCol="0">
            <a:spAutoFit/>
          </a:bodyPr>
          <a:lstStyle>
            <a:defPPr>
              <a:defRPr lang="en-US"/>
            </a:defPPr>
            <a:lvl1pPr marL="285750" indent="-216000">
              <a:spcBef>
                <a:spcPts val="500"/>
              </a:spcBef>
              <a:buFont typeface="Arial" panose="020B0604020202020204" pitchFamily="34" charset="0"/>
              <a:buChar char="•"/>
              <a:defRPr sz="1600"/>
            </a:lvl1pPr>
          </a:lstStyle>
          <a:p>
            <a:r>
              <a:rPr lang="nb-NO" dirty="0"/>
              <a:t>Finansmarkedene</a:t>
            </a:r>
          </a:p>
          <a:p>
            <a:r>
              <a:rPr lang="nb-NO" dirty="0"/>
              <a:t>Aksjebørsen – ulike eksempler (quiz)</a:t>
            </a:r>
          </a:p>
          <a:p>
            <a:r>
              <a:rPr lang="nb-NO" dirty="0"/>
              <a:t>Finansiering og finansieringsstrategi</a:t>
            </a:r>
          </a:p>
          <a:p>
            <a:r>
              <a:rPr lang="nb-NO" dirty="0"/>
              <a:t>Likviditets- og risikostyring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B6BFCFF-BEDC-135E-2183-6EFDE7FD8E49}"/>
              </a:ext>
            </a:extLst>
          </p:cNvPr>
          <p:cNvSpPr txBox="1"/>
          <p:nvPr/>
        </p:nvSpPr>
        <p:spPr>
          <a:xfrm>
            <a:off x="1700341" y="2255867"/>
            <a:ext cx="2291418" cy="338554"/>
          </a:xfrm>
          <a:prstGeom prst="rect">
            <a:avLst/>
          </a:prstGeom>
          <a:solidFill>
            <a:srgbClr val="BDDBA9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nb-NO" sz="1600" b="0" dirty="0"/>
              <a:t>Kap. 4, s. 99-107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70C30DEF-34BE-BB97-E7E8-91318D1F75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629" y="2255867"/>
            <a:ext cx="1093822" cy="154321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24AADB9A-E840-AC93-F554-3108BDD5176A}"/>
              </a:ext>
            </a:extLst>
          </p:cNvPr>
          <p:cNvSpPr txBox="1"/>
          <p:nvPr/>
        </p:nvSpPr>
        <p:spPr>
          <a:xfrm>
            <a:off x="1700341" y="2666999"/>
            <a:ext cx="2291418" cy="523220"/>
          </a:xfrm>
          <a:prstGeom prst="rect">
            <a:avLst/>
          </a:prstGeom>
          <a:solidFill>
            <a:srgbClr val="BDDBA9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nb-NO" sz="1400" b="0" dirty="0"/>
              <a:t>Refleksjonsspørsmål og øvingsoppgaver, s. 123-125</a:t>
            </a:r>
          </a:p>
        </p:txBody>
      </p:sp>
      <p:sp>
        <p:nvSpPr>
          <p:cNvPr id="34" name="Arrow: Pentagon 33">
            <a:extLst>
              <a:ext uri="{FF2B5EF4-FFF2-40B4-BE49-F238E27FC236}">
                <a16:creationId xmlns:a16="http://schemas.microsoft.com/office/drawing/2014/main" id="{B400D6CD-9D1C-43C7-0ECD-FF28C6B68AD0}"/>
              </a:ext>
            </a:extLst>
          </p:cNvPr>
          <p:cNvSpPr/>
          <p:nvPr/>
        </p:nvSpPr>
        <p:spPr>
          <a:xfrm>
            <a:off x="522629" y="1452670"/>
            <a:ext cx="3485154" cy="738000"/>
          </a:xfrm>
          <a:prstGeom prst="homePlate">
            <a:avLst/>
          </a:prstGeom>
          <a:solidFill>
            <a:srgbClr val="B0D498"/>
          </a:solidFill>
        </p:spPr>
        <p:txBody>
          <a:bodyPr wrap="square" lIns="144000" rtlCol="0">
            <a:spAutoFit/>
          </a:bodyPr>
          <a:lstStyle/>
          <a:p>
            <a:r>
              <a:rPr lang="nb-NO" sz="2200" b="1" dirty="0"/>
              <a:t>Finansiering og investering</a:t>
            </a:r>
            <a:r>
              <a:rPr lang="nb-NO" sz="2400" dirty="0"/>
              <a:t>,</a:t>
            </a:r>
            <a:r>
              <a:rPr lang="nb-NO" sz="2400" b="1" dirty="0"/>
              <a:t> </a:t>
            </a:r>
            <a:r>
              <a:rPr lang="nb-NO" sz="2200" dirty="0"/>
              <a:t>Del 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3C56037-D43D-7152-2A38-42EF10ED232B}"/>
              </a:ext>
            </a:extLst>
          </p:cNvPr>
          <p:cNvSpPr txBox="1"/>
          <p:nvPr/>
        </p:nvSpPr>
        <p:spPr>
          <a:xfrm>
            <a:off x="1777251" y="1076440"/>
            <a:ext cx="2230532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pPr algn="ctr"/>
            <a:r>
              <a:rPr lang="nb-NO" sz="1200" b="0" dirty="0">
                <a:solidFill>
                  <a:schemeClr val="bg1"/>
                </a:solidFill>
              </a:rPr>
              <a:t>Ons. 26. okt., kl 08:15-10:00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C174372-5405-1988-ADC7-7C7569655DBB}"/>
              </a:ext>
            </a:extLst>
          </p:cNvPr>
          <p:cNvSpPr txBox="1"/>
          <p:nvPr/>
        </p:nvSpPr>
        <p:spPr>
          <a:xfrm>
            <a:off x="522630" y="1076441"/>
            <a:ext cx="1177710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nb-NO" sz="1200" b="0" dirty="0">
                <a:solidFill>
                  <a:schemeClr val="bg1"/>
                </a:solidFill>
              </a:rPr>
              <a:t>Forelesning #7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59EEAA7-BA4E-7B4C-289A-658FDCDD0DAB}"/>
              </a:ext>
            </a:extLst>
          </p:cNvPr>
          <p:cNvSpPr txBox="1"/>
          <p:nvPr/>
        </p:nvSpPr>
        <p:spPr>
          <a:xfrm>
            <a:off x="4293354" y="3829415"/>
            <a:ext cx="3485154" cy="2160000"/>
          </a:xfrm>
          <a:prstGeom prst="rect">
            <a:avLst/>
          </a:prstGeom>
          <a:solidFill>
            <a:srgbClr val="CDE4BE"/>
          </a:solidFill>
        </p:spPr>
        <p:txBody>
          <a:bodyPr wrap="square" lIns="90000" tIns="72000" rtlCol="0">
            <a:spAutoFit/>
          </a:bodyPr>
          <a:lstStyle>
            <a:defPPr>
              <a:defRPr lang="en-US"/>
            </a:defPPr>
            <a:lvl1pPr marL="285750" indent="-216000">
              <a:spcBef>
                <a:spcPts val="500"/>
              </a:spcBef>
              <a:buFont typeface="Arial" panose="020B0604020202020204" pitchFamily="34" charset="0"/>
              <a:buChar char="•"/>
              <a:defRPr sz="1600"/>
            </a:lvl1pPr>
          </a:lstStyle>
          <a:p>
            <a:r>
              <a:rPr lang="nb-NO" dirty="0"/>
              <a:t>Renteregning</a:t>
            </a:r>
          </a:p>
          <a:p>
            <a:r>
              <a:rPr lang="nb-NO" dirty="0"/>
              <a:t>Investeringsanalyse</a:t>
            </a:r>
          </a:p>
          <a:p>
            <a:r>
              <a:rPr lang="nb-NO" dirty="0"/>
              <a:t>Avkastningskrav</a:t>
            </a:r>
          </a:p>
          <a:p>
            <a:r>
              <a:rPr lang="nb-NO" dirty="0"/>
              <a:t>Bærekraftig finans – environmental, social and governance (ESG)</a:t>
            </a:r>
          </a:p>
          <a:p>
            <a:r>
              <a:rPr lang="nb-NO" dirty="0"/>
              <a:t>Finansregnskapet, aksjemarkedet og litt om vurdering av selskapsverdi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A4B3115-CCF2-CE6D-69E1-30FBECA3762D}"/>
              </a:ext>
            </a:extLst>
          </p:cNvPr>
          <p:cNvSpPr txBox="1"/>
          <p:nvPr/>
        </p:nvSpPr>
        <p:spPr>
          <a:xfrm>
            <a:off x="5471066" y="2255867"/>
            <a:ext cx="2291418" cy="338554"/>
          </a:xfrm>
          <a:prstGeom prst="rect">
            <a:avLst/>
          </a:prstGeom>
          <a:solidFill>
            <a:srgbClr val="BDDBA9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nb-NO" sz="1600" b="0" dirty="0"/>
              <a:t>Kap. 4, s. 107-123</a:t>
            </a: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590DC778-9AE1-9C88-B15B-80B0FF8FCB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3354" y="2255867"/>
            <a:ext cx="1093822" cy="1543210"/>
          </a:xfrm>
          <a:prstGeom prst="rect">
            <a:avLst/>
          </a:prstGeom>
        </p:spPr>
      </p:pic>
      <p:sp>
        <p:nvSpPr>
          <p:cNvPr id="75" name="TextBox 74">
            <a:extLst>
              <a:ext uri="{FF2B5EF4-FFF2-40B4-BE49-F238E27FC236}">
                <a16:creationId xmlns:a16="http://schemas.microsoft.com/office/drawing/2014/main" id="{8BBE5700-FBB3-B71E-0B0D-3FCA11C18450}"/>
              </a:ext>
            </a:extLst>
          </p:cNvPr>
          <p:cNvSpPr txBox="1"/>
          <p:nvPr/>
        </p:nvSpPr>
        <p:spPr>
          <a:xfrm>
            <a:off x="5471066" y="2666999"/>
            <a:ext cx="2291418" cy="523220"/>
          </a:xfrm>
          <a:prstGeom prst="rect">
            <a:avLst/>
          </a:prstGeom>
          <a:solidFill>
            <a:srgbClr val="BDDBA9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nb-NO" sz="1400" b="0" dirty="0"/>
              <a:t>Refleksjonsspørsmål og øvingsoppgaver, s. 123-125</a:t>
            </a:r>
          </a:p>
        </p:txBody>
      </p:sp>
      <p:sp>
        <p:nvSpPr>
          <p:cNvPr id="76" name="Arrow: Pentagon 75">
            <a:extLst>
              <a:ext uri="{FF2B5EF4-FFF2-40B4-BE49-F238E27FC236}">
                <a16:creationId xmlns:a16="http://schemas.microsoft.com/office/drawing/2014/main" id="{68F3D972-98C7-99D4-5E4B-9221FA5A9D45}"/>
              </a:ext>
            </a:extLst>
          </p:cNvPr>
          <p:cNvSpPr/>
          <p:nvPr/>
        </p:nvSpPr>
        <p:spPr>
          <a:xfrm>
            <a:off x="4293354" y="1452670"/>
            <a:ext cx="3485154" cy="738000"/>
          </a:xfrm>
          <a:prstGeom prst="homePlate">
            <a:avLst/>
          </a:prstGeom>
          <a:solidFill>
            <a:srgbClr val="B0D498"/>
          </a:solidFill>
        </p:spPr>
        <p:txBody>
          <a:bodyPr wrap="square" lIns="144000" rtlCol="0">
            <a:spAutoFit/>
          </a:bodyPr>
          <a:lstStyle/>
          <a:p>
            <a:r>
              <a:rPr lang="nb-NO" sz="2200" b="1" dirty="0"/>
              <a:t>Finansiering og investering</a:t>
            </a:r>
            <a:r>
              <a:rPr lang="nb-NO" sz="2400" dirty="0"/>
              <a:t>,</a:t>
            </a:r>
            <a:r>
              <a:rPr lang="nb-NO" sz="2400" b="1" dirty="0"/>
              <a:t> </a:t>
            </a:r>
            <a:r>
              <a:rPr lang="nb-NO" sz="2200" dirty="0"/>
              <a:t>Del 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88C0D1BA-095E-D310-5333-EB718EC3301D}"/>
              </a:ext>
            </a:extLst>
          </p:cNvPr>
          <p:cNvSpPr txBox="1"/>
          <p:nvPr/>
        </p:nvSpPr>
        <p:spPr>
          <a:xfrm>
            <a:off x="5547976" y="1076440"/>
            <a:ext cx="2230532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pPr algn="ctr"/>
            <a:r>
              <a:rPr lang="nb-NO" sz="1200" b="0" dirty="0">
                <a:solidFill>
                  <a:schemeClr val="bg1"/>
                </a:solidFill>
              </a:rPr>
              <a:t>Ons. 2. nov., kl 08:15-10:00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B666B55-1A71-734F-F1F2-6ECFE4126787}"/>
              </a:ext>
            </a:extLst>
          </p:cNvPr>
          <p:cNvSpPr txBox="1"/>
          <p:nvPr/>
        </p:nvSpPr>
        <p:spPr>
          <a:xfrm>
            <a:off x="4293355" y="1076441"/>
            <a:ext cx="1177710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nb-NO" sz="1200" b="0" dirty="0">
                <a:solidFill>
                  <a:schemeClr val="bg1"/>
                </a:solidFill>
              </a:rPr>
              <a:t>Forelesning #8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C4A62F35-AF8D-88DA-5139-CBF678F612E1}"/>
              </a:ext>
            </a:extLst>
          </p:cNvPr>
          <p:cNvSpPr txBox="1">
            <a:spLocks noChangeAspect="1"/>
          </p:cNvSpPr>
          <p:nvPr/>
        </p:nvSpPr>
        <p:spPr>
          <a:xfrm>
            <a:off x="4293354" y="6019753"/>
            <a:ext cx="3485155" cy="307777"/>
          </a:xfrm>
          <a:prstGeom prst="rect">
            <a:avLst/>
          </a:prstGeom>
          <a:solidFill>
            <a:srgbClr val="578438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nb-NO" sz="1400" dirty="0">
                <a:solidFill>
                  <a:schemeClr val="bg1"/>
                </a:solidFill>
              </a:rPr>
              <a:t>Arbeidskrav #4 (innleveringsfrist 08/11/22)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C4894506-79D8-D227-F8EF-9A7A7275C152}"/>
              </a:ext>
            </a:extLst>
          </p:cNvPr>
          <p:cNvSpPr txBox="1"/>
          <p:nvPr/>
        </p:nvSpPr>
        <p:spPr>
          <a:xfrm>
            <a:off x="8064080" y="3829415"/>
            <a:ext cx="3485154" cy="2160000"/>
          </a:xfrm>
          <a:prstGeom prst="rect">
            <a:avLst/>
          </a:prstGeom>
          <a:solidFill>
            <a:srgbClr val="CDE4BE"/>
          </a:solidFill>
        </p:spPr>
        <p:txBody>
          <a:bodyPr wrap="square" lIns="90000" tIns="72000" rtlCol="0">
            <a:spAutoFit/>
          </a:bodyPr>
          <a:lstStyle>
            <a:defPPr>
              <a:defRPr lang="en-US"/>
            </a:defPPr>
            <a:lvl1pPr marL="285750" indent="-216000">
              <a:spcBef>
                <a:spcPts val="500"/>
              </a:spcBef>
              <a:buFont typeface="Arial" panose="020B0604020202020204" pitchFamily="34" charset="0"/>
              <a:buChar char="•"/>
              <a:defRPr sz="1600"/>
            </a:lvl1pPr>
          </a:lstStyle>
          <a:p>
            <a:r>
              <a:rPr lang="nb-NO" dirty="0"/>
              <a:t>Forretningsplan </a:t>
            </a:r>
          </a:p>
          <a:p>
            <a:r>
              <a:rPr lang="nb-NO" dirty="0"/>
              <a:t>Misjon og visjon </a:t>
            </a:r>
          </a:p>
          <a:p>
            <a:r>
              <a:rPr lang="nb-NO" dirty="0"/>
              <a:t>SWOT, PESTEL, BCG, konkurrent- og bransjeanalyse </a:t>
            </a:r>
          </a:p>
          <a:p>
            <a:r>
              <a:rPr lang="nb-NO" dirty="0"/>
              <a:t>Allianser, fusjoner og oppkjøp </a:t>
            </a:r>
          </a:p>
          <a:p>
            <a:r>
              <a:rPr lang="nb-NO" dirty="0"/>
              <a:t>Samfunnsansvar som forretningsstrategi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F14A9384-D90E-9131-57A2-146D439DF5C8}"/>
              </a:ext>
            </a:extLst>
          </p:cNvPr>
          <p:cNvSpPr txBox="1"/>
          <p:nvPr/>
        </p:nvSpPr>
        <p:spPr>
          <a:xfrm>
            <a:off x="9241792" y="2255867"/>
            <a:ext cx="2291418" cy="338554"/>
          </a:xfrm>
          <a:prstGeom prst="rect">
            <a:avLst/>
          </a:prstGeom>
          <a:solidFill>
            <a:srgbClr val="BDDBA9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nb-NO" sz="1600" b="0" dirty="0"/>
              <a:t>Kap. 5, s. 127-152 </a:t>
            </a:r>
          </a:p>
        </p:txBody>
      </p:sp>
      <p:pic>
        <p:nvPicPr>
          <p:cNvPr id="88" name="Picture 87">
            <a:extLst>
              <a:ext uri="{FF2B5EF4-FFF2-40B4-BE49-F238E27FC236}">
                <a16:creationId xmlns:a16="http://schemas.microsoft.com/office/drawing/2014/main" id="{559EF332-DFDC-C4EF-C01D-3226A55DEE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4080" y="2255867"/>
            <a:ext cx="1093822" cy="1543210"/>
          </a:xfrm>
          <a:prstGeom prst="rect">
            <a:avLst/>
          </a:prstGeom>
        </p:spPr>
      </p:pic>
      <p:sp>
        <p:nvSpPr>
          <p:cNvPr id="89" name="TextBox 88">
            <a:extLst>
              <a:ext uri="{FF2B5EF4-FFF2-40B4-BE49-F238E27FC236}">
                <a16:creationId xmlns:a16="http://schemas.microsoft.com/office/drawing/2014/main" id="{D1DAC747-F5C8-662D-B2B3-BFDDB19DADD7}"/>
              </a:ext>
            </a:extLst>
          </p:cNvPr>
          <p:cNvSpPr txBox="1"/>
          <p:nvPr/>
        </p:nvSpPr>
        <p:spPr>
          <a:xfrm>
            <a:off x="9241792" y="2666999"/>
            <a:ext cx="2291418" cy="523220"/>
          </a:xfrm>
          <a:prstGeom prst="rect">
            <a:avLst/>
          </a:prstGeom>
          <a:solidFill>
            <a:srgbClr val="BDDBA9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nb-NO" sz="1400" b="0" dirty="0"/>
              <a:t>Refleksjonsspørsmål og øvingsoppgaver, s. 153-154</a:t>
            </a:r>
          </a:p>
        </p:txBody>
      </p:sp>
      <p:sp>
        <p:nvSpPr>
          <p:cNvPr id="90" name="Arrow: Pentagon 89">
            <a:extLst>
              <a:ext uri="{FF2B5EF4-FFF2-40B4-BE49-F238E27FC236}">
                <a16:creationId xmlns:a16="http://schemas.microsoft.com/office/drawing/2014/main" id="{0E840DCB-DD42-25B1-9D55-E25BC1556953}"/>
              </a:ext>
            </a:extLst>
          </p:cNvPr>
          <p:cNvSpPr/>
          <p:nvPr/>
        </p:nvSpPr>
        <p:spPr>
          <a:xfrm>
            <a:off x="8064080" y="1452669"/>
            <a:ext cx="3485154" cy="738000"/>
          </a:xfrm>
          <a:prstGeom prst="homePlate">
            <a:avLst/>
          </a:prstGeom>
          <a:solidFill>
            <a:srgbClr val="B0D498"/>
          </a:solidFill>
        </p:spPr>
        <p:txBody>
          <a:bodyPr wrap="square" lIns="144000" rtlCol="0">
            <a:spAutoFit/>
          </a:bodyPr>
          <a:lstStyle/>
          <a:p>
            <a:r>
              <a:rPr lang="nb-NO" sz="2200" b="1" dirty="0"/>
              <a:t>Foretaksstrategi</a:t>
            </a:r>
            <a:endParaRPr lang="nb-NO" sz="2200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8296D9A-911A-F6F0-D3C4-AE187BB5DF63}"/>
              </a:ext>
            </a:extLst>
          </p:cNvPr>
          <p:cNvSpPr txBox="1"/>
          <p:nvPr/>
        </p:nvSpPr>
        <p:spPr>
          <a:xfrm>
            <a:off x="9318702" y="1076440"/>
            <a:ext cx="2230532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pPr algn="ctr"/>
            <a:r>
              <a:rPr lang="nb-NO" sz="1200" b="0" dirty="0">
                <a:solidFill>
                  <a:schemeClr val="bg1"/>
                </a:solidFill>
              </a:rPr>
              <a:t>Ons. 9. nov., kl 08:15-10:00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AF25B3F6-A613-763D-77A7-7B868A954FFD}"/>
              </a:ext>
            </a:extLst>
          </p:cNvPr>
          <p:cNvSpPr txBox="1"/>
          <p:nvPr/>
        </p:nvSpPr>
        <p:spPr>
          <a:xfrm>
            <a:off x="8064081" y="1076441"/>
            <a:ext cx="1177710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nb-NO" sz="1200" b="0" dirty="0">
                <a:solidFill>
                  <a:schemeClr val="bg1"/>
                </a:solidFill>
              </a:rPr>
              <a:t>Forelesning #9</a:t>
            </a:r>
          </a:p>
        </p:txBody>
      </p:sp>
      <p:sp>
        <p:nvSpPr>
          <p:cNvPr id="32" name="Tittel 1">
            <a:extLst>
              <a:ext uri="{FF2B5EF4-FFF2-40B4-BE49-F238E27FC236}">
                <a16:creationId xmlns:a16="http://schemas.microsoft.com/office/drawing/2014/main" id="{1721208F-77DA-8834-DB5E-04D02A795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406" y="486264"/>
            <a:ext cx="11797594" cy="397032"/>
          </a:xfrm>
          <a:noFill/>
        </p:spPr>
        <p:txBody>
          <a:bodyPr wrap="square" rtlCol="0">
            <a:spAutoFit/>
          </a:bodyPr>
          <a:lstStyle/>
          <a:p>
            <a:r>
              <a:rPr lang="nb-NO" sz="2200" dirty="0">
                <a:solidFill>
                  <a:schemeClr val="accent5">
                    <a:lumMod val="50000"/>
                  </a:schemeClr>
                </a:solidFill>
                <a:latin typeface="Calibri  "/>
                <a:ea typeface="+mn-ea"/>
                <a:cs typeface="+mn-cs"/>
              </a:rPr>
              <a:t>BUS101 – Bedriftsøkonomiske sammenhenger; undervisningsplan, høsten 2022</a:t>
            </a:r>
          </a:p>
        </p:txBody>
      </p:sp>
    </p:spTree>
    <p:extLst>
      <p:ext uri="{BB962C8B-B14F-4D97-AF65-F5344CB8AC3E}">
        <p14:creationId xmlns:p14="http://schemas.microsoft.com/office/powerpoint/2010/main" val="37857035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ooter Placeholder 8">
            <a:extLst>
              <a:ext uri="{FF2B5EF4-FFF2-40B4-BE49-F238E27FC236}">
                <a16:creationId xmlns:a16="http://schemas.microsoft.com/office/drawing/2014/main" id="{EA4832A3-057B-4191-A382-D07831861C8D}"/>
              </a:ext>
            </a:extLst>
          </p:cNvPr>
          <p:cNvSpPr txBox="1">
            <a:spLocks/>
          </p:cNvSpPr>
          <p:nvPr/>
        </p:nvSpPr>
        <p:spPr>
          <a:xfrm>
            <a:off x="10233881" y="6599888"/>
            <a:ext cx="1958119" cy="235232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nb-NO"/>
            </a:defPPr>
            <a:lvl1pPr marL="0" algn="r" defTabSz="914400" rtl="0" eaLnBrk="1" latinLnBrk="0" hangingPunct="1">
              <a:defRPr sz="1200" kern="1200">
                <a:solidFill>
                  <a:srgbClr val="009D7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altLang="nb-NO" sz="700" dirty="0">
                <a:solidFill>
                  <a:schemeClr val="bg2">
                    <a:lumMod val="25000"/>
                  </a:schemeClr>
                </a:solidFill>
                <a:cs typeface="Calibri" panose="020F0502020204030204" pitchFamily="34" charset="0"/>
              </a:rPr>
              <a:t>BUS101_Bedriftsøkonomiske sammenhenger</a:t>
            </a:r>
          </a:p>
        </p:txBody>
      </p:sp>
      <p:sp>
        <p:nvSpPr>
          <p:cNvPr id="42" name="Slide Number Placeholder 9">
            <a:extLst>
              <a:ext uri="{FF2B5EF4-FFF2-40B4-BE49-F238E27FC236}">
                <a16:creationId xmlns:a16="http://schemas.microsoft.com/office/drawing/2014/main" id="{0727A92B-7BE6-4ED3-8AF5-D4E8AD3F22AB}"/>
              </a:ext>
            </a:extLst>
          </p:cNvPr>
          <p:cNvSpPr txBox="1">
            <a:spLocks/>
          </p:cNvSpPr>
          <p:nvPr/>
        </p:nvSpPr>
        <p:spPr>
          <a:xfrm>
            <a:off x="11844940" y="6599888"/>
            <a:ext cx="234893" cy="23161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nb-NO"/>
            </a:defPPr>
            <a:lvl1pPr marL="0" algn="l" defTabSz="914400" rtl="0" eaLnBrk="1" latinLnBrk="0" hangingPunct="1">
              <a:defRPr sz="1200" kern="1200">
                <a:solidFill>
                  <a:srgbClr val="009D7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b-NO" altLang="nb-NO" sz="700" dirty="0">
                <a:solidFill>
                  <a:schemeClr val="bg2">
                    <a:lumMod val="25000"/>
                  </a:schemeClr>
                </a:solidFill>
                <a:cs typeface="Calibri" panose="020F0502020204030204" pitchFamily="34" charset="0"/>
              </a:rPr>
              <a:t>s. </a:t>
            </a:r>
            <a:fld id="{182D40AC-E4B7-44D0-AB2A-1A195DA07EA7}" type="slidenum">
              <a:rPr lang="nb-NO" altLang="nb-NO" sz="700" smtClean="0">
                <a:solidFill>
                  <a:schemeClr val="bg2">
                    <a:lumMod val="25000"/>
                  </a:schemeClr>
                </a:solidFill>
                <a:cs typeface="Calibri" panose="020F0502020204030204" pitchFamily="34" charset="0"/>
              </a:rPr>
              <a:pPr algn="r"/>
              <a:t>4</a:t>
            </a:fld>
            <a:endParaRPr lang="nb-NO" altLang="nb-NO" sz="700" dirty="0">
              <a:solidFill>
                <a:schemeClr val="bg2">
                  <a:lumMod val="2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B3B422C-0DF1-B693-661A-571144593294}"/>
              </a:ext>
            </a:extLst>
          </p:cNvPr>
          <p:cNvSpPr txBox="1"/>
          <p:nvPr/>
        </p:nvSpPr>
        <p:spPr>
          <a:xfrm>
            <a:off x="522629" y="3846508"/>
            <a:ext cx="3485154" cy="2160000"/>
          </a:xfrm>
          <a:prstGeom prst="rect">
            <a:avLst/>
          </a:prstGeom>
          <a:solidFill>
            <a:srgbClr val="CDE4BE"/>
          </a:solidFill>
        </p:spPr>
        <p:txBody>
          <a:bodyPr wrap="square" lIns="90000" tIns="72000" rtlCol="0">
            <a:spAutoFit/>
          </a:bodyPr>
          <a:lstStyle>
            <a:defPPr>
              <a:defRPr lang="en-US"/>
            </a:defPPr>
            <a:lvl1pPr marL="285750" indent="-216000">
              <a:spcBef>
                <a:spcPts val="500"/>
              </a:spcBef>
              <a:buFont typeface="Arial" panose="020B0604020202020204" pitchFamily="34" charset="0"/>
              <a:buChar char="•"/>
              <a:defRPr sz="1600"/>
            </a:lvl1pPr>
          </a:lstStyle>
          <a:p>
            <a:r>
              <a:rPr lang="nb-NO" dirty="0"/>
              <a:t>Segmentering </a:t>
            </a:r>
          </a:p>
          <a:p>
            <a:r>
              <a:rPr lang="nb-NO" dirty="0"/>
              <a:t>Distribusjon og distribusjonskanaler </a:t>
            </a:r>
          </a:p>
          <a:p>
            <a:r>
              <a:rPr lang="nb-NO" dirty="0"/>
              <a:t>Markedsføringsmiksen: de 4 P-ene </a:t>
            </a:r>
          </a:p>
          <a:p>
            <a:r>
              <a:rPr lang="nb-NO" dirty="0"/>
              <a:t>Adopsjonsprosessen og produktlivssykluser </a:t>
            </a:r>
          </a:p>
          <a:p>
            <a:r>
              <a:rPr lang="nb-NO" dirty="0"/>
              <a:t>Digital markedsføring </a:t>
            </a:r>
          </a:p>
          <a:p>
            <a:r>
              <a:rPr lang="nb-NO" dirty="0"/>
              <a:t>Grønnvasking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B6BFCFF-BEDC-135E-2183-6EFDE7FD8E49}"/>
              </a:ext>
            </a:extLst>
          </p:cNvPr>
          <p:cNvSpPr txBox="1"/>
          <p:nvPr/>
        </p:nvSpPr>
        <p:spPr>
          <a:xfrm>
            <a:off x="1700341" y="2272959"/>
            <a:ext cx="2291418" cy="338554"/>
          </a:xfrm>
          <a:prstGeom prst="rect">
            <a:avLst/>
          </a:prstGeom>
          <a:solidFill>
            <a:srgbClr val="BDDBA9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nb-NO" sz="1600" b="0" dirty="0"/>
              <a:t>Kap. 6, s. 155-170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70C30DEF-34BE-BB97-E7E8-91318D1F75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629" y="2272959"/>
            <a:ext cx="1093822" cy="154321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24AADB9A-E840-AC93-F554-3108BDD5176A}"/>
              </a:ext>
            </a:extLst>
          </p:cNvPr>
          <p:cNvSpPr txBox="1"/>
          <p:nvPr/>
        </p:nvSpPr>
        <p:spPr>
          <a:xfrm>
            <a:off x="1700341" y="2684091"/>
            <a:ext cx="2291418" cy="523220"/>
          </a:xfrm>
          <a:prstGeom prst="rect">
            <a:avLst/>
          </a:prstGeom>
          <a:solidFill>
            <a:srgbClr val="BDDBA9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nb-NO" sz="1400" b="0" dirty="0"/>
              <a:t>Refleksjonsspørsmål og øvingsoppgaver, s. 176-177</a:t>
            </a:r>
          </a:p>
        </p:txBody>
      </p:sp>
      <p:sp>
        <p:nvSpPr>
          <p:cNvPr id="34" name="Arrow: Pentagon 33">
            <a:extLst>
              <a:ext uri="{FF2B5EF4-FFF2-40B4-BE49-F238E27FC236}">
                <a16:creationId xmlns:a16="http://schemas.microsoft.com/office/drawing/2014/main" id="{B400D6CD-9D1C-43C7-0ECD-FF28C6B68AD0}"/>
              </a:ext>
            </a:extLst>
          </p:cNvPr>
          <p:cNvSpPr/>
          <p:nvPr/>
        </p:nvSpPr>
        <p:spPr>
          <a:xfrm>
            <a:off x="522628" y="1438406"/>
            <a:ext cx="3485154" cy="720000"/>
          </a:xfrm>
          <a:prstGeom prst="homePlate">
            <a:avLst/>
          </a:prstGeom>
          <a:solidFill>
            <a:srgbClr val="B0D498"/>
          </a:solidFill>
        </p:spPr>
        <p:txBody>
          <a:bodyPr wrap="square" lIns="144000" rtlCol="0" anchor="ctr" anchorCtr="0">
            <a:spAutoFit/>
          </a:bodyPr>
          <a:lstStyle/>
          <a:p>
            <a:r>
              <a:rPr lang="nb-NO" sz="2200" b="1" dirty="0"/>
              <a:t>Markedsføring</a:t>
            </a:r>
            <a:endParaRPr lang="nb-NO" sz="22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3C56037-D43D-7152-2A38-42EF10ED232B}"/>
              </a:ext>
            </a:extLst>
          </p:cNvPr>
          <p:cNvSpPr txBox="1"/>
          <p:nvPr/>
        </p:nvSpPr>
        <p:spPr>
          <a:xfrm>
            <a:off x="1777251" y="1076440"/>
            <a:ext cx="2230532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pPr algn="ctr"/>
            <a:r>
              <a:rPr lang="nb-NO" sz="1200" b="0" dirty="0">
                <a:solidFill>
                  <a:schemeClr val="bg1"/>
                </a:solidFill>
              </a:rPr>
              <a:t>Ons. 16. nov., kl 08:15-10:00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C174372-5405-1988-ADC7-7C7569655DBB}"/>
              </a:ext>
            </a:extLst>
          </p:cNvPr>
          <p:cNvSpPr txBox="1"/>
          <p:nvPr/>
        </p:nvSpPr>
        <p:spPr>
          <a:xfrm>
            <a:off x="522630" y="1076441"/>
            <a:ext cx="1177710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nb-NO" sz="1200" b="0" dirty="0">
                <a:solidFill>
                  <a:schemeClr val="bg1"/>
                </a:solidFill>
              </a:rPr>
              <a:t>Forelesning #10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59EEAA7-BA4E-7B4C-289A-658FDCDD0DAB}"/>
              </a:ext>
            </a:extLst>
          </p:cNvPr>
          <p:cNvSpPr txBox="1"/>
          <p:nvPr/>
        </p:nvSpPr>
        <p:spPr>
          <a:xfrm>
            <a:off x="4293354" y="3846507"/>
            <a:ext cx="3485154" cy="2160000"/>
          </a:xfrm>
          <a:prstGeom prst="rect">
            <a:avLst/>
          </a:prstGeom>
          <a:solidFill>
            <a:srgbClr val="CDE4BE"/>
          </a:solidFill>
        </p:spPr>
        <p:txBody>
          <a:bodyPr wrap="square" lIns="90000" tIns="72000" rtlCol="0">
            <a:spAutoFit/>
          </a:bodyPr>
          <a:lstStyle>
            <a:defPPr>
              <a:defRPr lang="en-US"/>
            </a:defPPr>
            <a:lvl1pPr marL="285750" indent="-216000">
              <a:spcBef>
                <a:spcPts val="500"/>
              </a:spcBef>
              <a:buFont typeface="Arial" panose="020B0604020202020204" pitchFamily="34" charset="0"/>
              <a:buChar char="•"/>
              <a:defRPr sz="1600"/>
            </a:lvl1pPr>
          </a:lstStyle>
          <a:p>
            <a:r>
              <a:rPr lang="nb-NO" dirty="0"/>
              <a:t>Vi har vært så heldige å få Jan Blichfeldt som gjesteforeleser denne dagen. Mange vil hevde at Jan er blant de i Norge som kan mest om markedsføring, i særdeleshet merkevarebygging.</a:t>
            </a:r>
          </a:p>
          <a:p>
            <a:pPr marL="241200" lvl="1"/>
            <a:r>
              <a:rPr lang="nb-NO" sz="1250" dirty="0"/>
              <a:t> https://no.wikipedia.org/wiki/Jan_Blichfeldt</a:t>
            </a:r>
            <a:endParaRPr lang="nb-NO" dirty="0"/>
          </a:p>
          <a:p>
            <a:endParaRPr lang="nb-NO" dirty="0"/>
          </a:p>
        </p:txBody>
      </p:sp>
      <p:sp>
        <p:nvSpPr>
          <p:cNvPr id="76" name="Arrow: Pentagon 75">
            <a:extLst>
              <a:ext uri="{FF2B5EF4-FFF2-40B4-BE49-F238E27FC236}">
                <a16:creationId xmlns:a16="http://schemas.microsoft.com/office/drawing/2014/main" id="{68F3D972-98C7-99D4-5E4B-9221FA5A9D45}"/>
              </a:ext>
            </a:extLst>
          </p:cNvPr>
          <p:cNvSpPr/>
          <p:nvPr/>
        </p:nvSpPr>
        <p:spPr>
          <a:xfrm>
            <a:off x="4293354" y="1418879"/>
            <a:ext cx="3485154" cy="769441"/>
          </a:xfrm>
          <a:prstGeom prst="homePlate">
            <a:avLst/>
          </a:prstGeom>
          <a:solidFill>
            <a:srgbClr val="B0D498"/>
          </a:solidFill>
        </p:spPr>
        <p:txBody>
          <a:bodyPr wrap="square" lIns="144000" rtlCol="0" anchor="ctr" anchorCtr="0">
            <a:spAutoFit/>
          </a:bodyPr>
          <a:lstStyle/>
          <a:p>
            <a:r>
              <a:rPr lang="nb-NO" sz="2200" b="1" dirty="0"/>
              <a:t>Markedsføring med vekt på merkevarebygging</a:t>
            </a:r>
            <a:endParaRPr lang="nb-NO" sz="2200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88C0D1BA-095E-D310-5333-EB718EC3301D}"/>
              </a:ext>
            </a:extLst>
          </p:cNvPr>
          <p:cNvSpPr txBox="1"/>
          <p:nvPr/>
        </p:nvSpPr>
        <p:spPr>
          <a:xfrm>
            <a:off x="5547976" y="1076440"/>
            <a:ext cx="2230532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pPr algn="ctr"/>
            <a:r>
              <a:rPr lang="nb-NO" sz="1200" b="0" dirty="0">
                <a:solidFill>
                  <a:schemeClr val="bg1"/>
                </a:solidFill>
              </a:rPr>
              <a:t>Ons. 23. nov., kl 08:15-10:00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B666B55-1A71-734F-F1F2-6ECFE4126787}"/>
              </a:ext>
            </a:extLst>
          </p:cNvPr>
          <p:cNvSpPr txBox="1"/>
          <p:nvPr/>
        </p:nvSpPr>
        <p:spPr>
          <a:xfrm>
            <a:off x="4293355" y="1076441"/>
            <a:ext cx="1177710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nb-NO" sz="1200" b="0" dirty="0">
                <a:solidFill>
                  <a:schemeClr val="bg1"/>
                </a:solidFill>
              </a:rPr>
              <a:t>Forelesning #11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C4A62F35-AF8D-88DA-5139-CBF678F612E1}"/>
              </a:ext>
            </a:extLst>
          </p:cNvPr>
          <p:cNvSpPr txBox="1">
            <a:spLocks noChangeAspect="1"/>
          </p:cNvSpPr>
          <p:nvPr/>
        </p:nvSpPr>
        <p:spPr>
          <a:xfrm>
            <a:off x="522628" y="6036847"/>
            <a:ext cx="3485155" cy="307777"/>
          </a:xfrm>
          <a:prstGeom prst="rect">
            <a:avLst/>
          </a:prstGeom>
          <a:solidFill>
            <a:srgbClr val="578438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nb-NO" sz="1400" dirty="0">
                <a:solidFill>
                  <a:schemeClr val="bg1"/>
                </a:solidFill>
              </a:rPr>
              <a:t>Arbeidskrav #5 (innleveringsfrist 29/11/22)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C4894506-79D8-D227-F8EF-9A7A7275C152}"/>
              </a:ext>
            </a:extLst>
          </p:cNvPr>
          <p:cNvSpPr txBox="1"/>
          <p:nvPr/>
        </p:nvSpPr>
        <p:spPr>
          <a:xfrm>
            <a:off x="8064080" y="3846507"/>
            <a:ext cx="3485154" cy="2160000"/>
          </a:xfrm>
          <a:prstGeom prst="rect">
            <a:avLst/>
          </a:prstGeom>
          <a:solidFill>
            <a:srgbClr val="CDE4BE"/>
          </a:solidFill>
        </p:spPr>
        <p:txBody>
          <a:bodyPr wrap="square" lIns="90000" tIns="72000" rtlCol="0">
            <a:spAutoFit/>
          </a:bodyPr>
          <a:lstStyle>
            <a:defPPr>
              <a:defRPr lang="en-US"/>
            </a:defPPr>
            <a:lvl1pPr marL="285750" indent="-216000">
              <a:spcBef>
                <a:spcPts val="500"/>
              </a:spcBef>
              <a:buFont typeface="Arial" panose="020B0604020202020204" pitchFamily="34" charset="0"/>
              <a:buChar char="•"/>
              <a:defRPr sz="1600"/>
            </a:lvl1pPr>
          </a:lstStyle>
          <a:p>
            <a:r>
              <a:rPr lang="nb-NO" dirty="0"/>
              <a:t>Organisasjonsteori</a:t>
            </a:r>
          </a:p>
          <a:p>
            <a:r>
              <a:rPr lang="nb-NO" dirty="0"/>
              <a:t>Organisasjonspsykologi</a:t>
            </a:r>
          </a:p>
          <a:p>
            <a:r>
              <a:rPr lang="nb-NO" dirty="0"/>
              <a:t>Organisasjonsdesign / bedriftens overordnede struktur </a:t>
            </a:r>
          </a:p>
          <a:p>
            <a:r>
              <a:rPr lang="nb-NO" dirty="0"/>
              <a:t>Hva er god ledelse?</a:t>
            </a:r>
          </a:p>
          <a:p>
            <a:r>
              <a:rPr lang="nb-NO" dirty="0"/>
              <a:t>Organisasjonskultur (bl.a. på tvers av landegrenser)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F14A9384-D90E-9131-57A2-146D439DF5C8}"/>
              </a:ext>
            </a:extLst>
          </p:cNvPr>
          <p:cNvSpPr txBox="1"/>
          <p:nvPr/>
        </p:nvSpPr>
        <p:spPr>
          <a:xfrm>
            <a:off x="9241792" y="2272959"/>
            <a:ext cx="2291418" cy="338554"/>
          </a:xfrm>
          <a:prstGeom prst="rect">
            <a:avLst/>
          </a:prstGeom>
          <a:solidFill>
            <a:srgbClr val="BDDBA9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nb-NO" sz="1600" b="0" dirty="0"/>
              <a:t>Kap. 7, s. 179-197 </a:t>
            </a:r>
          </a:p>
        </p:txBody>
      </p:sp>
      <p:pic>
        <p:nvPicPr>
          <p:cNvPr id="88" name="Picture 87">
            <a:extLst>
              <a:ext uri="{FF2B5EF4-FFF2-40B4-BE49-F238E27FC236}">
                <a16:creationId xmlns:a16="http://schemas.microsoft.com/office/drawing/2014/main" id="{559EF332-DFDC-C4EF-C01D-3226A55DEE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4080" y="2272959"/>
            <a:ext cx="1093822" cy="1543210"/>
          </a:xfrm>
          <a:prstGeom prst="rect">
            <a:avLst/>
          </a:prstGeom>
        </p:spPr>
      </p:pic>
      <p:sp>
        <p:nvSpPr>
          <p:cNvPr id="89" name="TextBox 88">
            <a:extLst>
              <a:ext uri="{FF2B5EF4-FFF2-40B4-BE49-F238E27FC236}">
                <a16:creationId xmlns:a16="http://schemas.microsoft.com/office/drawing/2014/main" id="{D1DAC747-F5C8-662D-B2B3-BFDDB19DADD7}"/>
              </a:ext>
            </a:extLst>
          </p:cNvPr>
          <p:cNvSpPr txBox="1"/>
          <p:nvPr/>
        </p:nvSpPr>
        <p:spPr>
          <a:xfrm>
            <a:off x="9241792" y="2684091"/>
            <a:ext cx="2291418" cy="523220"/>
          </a:xfrm>
          <a:prstGeom prst="rect">
            <a:avLst/>
          </a:prstGeom>
          <a:solidFill>
            <a:srgbClr val="BDDBA9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nb-NO" sz="1400" b="0" dirty="0"/>
              <a:t>Refleksjonsspørsmål og øvingsoppgaver, s. 197-198</a:t>
            </a:r>
          </a:p>
        </p:txBody>
      </p:sp>
      <p:sp>
        <p:nvSpPr>
          <p:cNvPr id="90" name="Arrow: Pentagon 89">
            <a:extLst>
              <a:ext uri="{FF2B5EF4-FFF2-40B4-BE49-F238E27FC236}">
                <a16:creationId xmlns:a16="http://schemas.microsoft.com/office/drawing/2014/main" id="{0E840DCB-DD42-25B1-9D55-E25BC1556953}"/>
              </a:ext>
            </a:extLst>
          </p:cNvPr>
          <p:cNvSpPr/>
          <p:nvPr/>
        </p:nvSpPr>
        <p:spPr>
          <a:xfrm>
            <a:off x="8064080" y="1438406"/>
            <a:ext cx="3485154" cy="720000"/>
          </a:xfrm>
          <a:prstGeom prst="homePlate">
            <a:avLst/>
          </a:prstGeom>
          <a:solidFill>
            <a:srgbClr val="B0D498"/>
          </a:solidFill>
        </p:spPr>
        <p:txBody>
          <a:bodyPr wrap="square" lIns="144000" rtlCol="0" anchor="ctr" anchorCtr="0">
            <a:spAutoFit/>
          </a:bodyPr>
          <a:lstStyle/>
          <a:p>
            <a:r>
              <a:rPr lang="nb-NO" sz="2200" b="1" dirty="0"/>
              <a:t>Organisasjon og ledelse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8296D9A-911A-F6F0-D3C4-AE187BB5DF63}"/>
              </a:ext>
            </a:extLst>
          </p:cNvPr>
          <p:cNvSpPr txBox="1"/>
          <p:nvPr/>
        </p:nvSpPr>
        <p:spPr>
          <a:xfrm>
            <a:off x="9318702" y="1076440"/>
            <a:ext cx="2230532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pPr algn="ctr"/>
            <a:r>
              <a:rPr lang="nb-NO" sz="1200" b="0" dirty="0">
                <a:solidFill>
                  <a:schemeClr val="bg1"/>
                </a:solidFill>
              </a:rPr>
              <a:t>Ons. 30. nov., kl 08:15-10:00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AF25B3F6-A613-763D-77A7-7B868A954FFD}"/>
              </a:ext>
            </a:extLst>
          </p:cNvPr>
          <p:cNvSpPr txBox="1"/>
          <p:nvPr/>
        </p:nvSpPr>
        <p:spPr>
          <a:xfrm>
            <a:off x="8064081" y="1076441"/>
            <a:ext cx="1177710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nb-NO" sz="1200" b="0" dirty="0">
                <a:solidFill>
                  <a:schemeClr val="bg1"/>
                </a:solidFill>
              </a:rPr>
              <a:t>Forelesning #12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5F1C5C9E-D64E-04C2-8CAE-BB6E6E177B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3354" y="2236670"/>
            <a:ext cx="2399012" cy="9343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73731536-C4D8-5CDB-B19E-A2FEB3E2311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6256" y="2219578"/>
            <a:ext cx="1002252" cy="1432350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1037BB44-8C84-D52D-5CCD-E85ADF3D8586}"/>
              </a:ext>
            </a:extLst>
          </p:cNvPr>
          <p:cNvSpPr txBox="1"/>
          <p:nvPr/>
        </p:nvSpPr>
        <p:spPr>
          <a:xfrm>
            <a:off x="4293354" y="3276815"/>
            <a:ext cx="2399012" cy="338554"/>
          </a:xfrm>
          <a:prstGeom prst="rect">
            <a:avLst/>
          </a:prstGeom>
          <a:solidFill>
            <a:srgbClr val="BDDBA9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nb-NO" sz="1600" b="0" dirty="0"/>
              <a:t>Kap. 6, s. 171-176</a:t>
            </a:r>
          </a:p>
        </p:txBody>
      </p:sp>
      <p:sp>
        <p:nvSpPr>
          <p:cNvPr id="35" name="Tittel 1">
            <a:extLst>
              <a:ext uri="{FF2B5EF4-FFF2-40B4-BE49-F238E27FC236}">
                <a16:creationId xmlns:a16="http://schemas.microsoft.com/office/drawing/2014/main" id="{899A07BA-FB4F-79EC-BA93-9C2A91422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406" y="486264"/>
            <a:ext cx="11797594" cy="397032"/>
          </a:xfrm>
          <a:noFill/>
        </p:spPr>
        <p:txBody>
          <a:bodyPr wrap="square" rtlCol="0">
            <a:spAutoFit/>
          </a:bodyPr>
          <a:lstStyle/>
          <a:p>
            <a:r>
              <a:rPr lang="nb-NO" sz="2200" dirty="0">
                <a:solidFill>
                  <a:schemeClr val="accent5">
                    <a:lumMod val="50000"/>
                  </a:schemeClr>
                </a:solidFill>
                <a:latin typeface="Calibri  "/>
                <a:ea typeface="+mn-ea"/>
                <a:cs typeface="+mn-cs"/>
              </a:rPr>
              <a:t>BUS101 – Bedriftsøkonomiske sammenhenger; undervisningsplan, høsten 2022</a:t>
            </a:r>
            <a:endParaRPr lang="nb-NO" sz="2200" i="1" dirty="0">
              <a:solidFill>
                <a:schemeClr val="accent5">
                  <a:lumMod val="50000"/>
                </a:schemeClr>
              </a:solidFill>
              <a:latin typeface="Calibri  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35255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ooter Placeholder 8">
            <a:extLst>
              <a:ext uri="{FF2B5EF4-FFF2-40B4-BE49-F238E27FC236}">
                <a16:creationId xmlns:a16="http://schemas.microsoft.com/office/drawing/2014/main" id="{EA4832A3-057B-4191-A382-D07831861C8D}"/>
              </a:ext>
            </a:extLst>
          </p:cNvPr>
          <p:cNvSpPr txBox="1">
            <a:spLocks/>
          </p:cNvSpPr>
          <p:nvPr/>
        </p:nvSpPr>
        <p:spPr>
          <a:xfrm>
            <a:off x="10233881" y="6599888"/>
            <a:ext cx="1958119" cy="235232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nb-NO"/>
            </a:defPPr>
            <a:lvl1pPr marL="0" algn="r" defTabSz="914400" rtl="0" eaLnBrk="1" latinLnBrk="0" hangingPunct="1">
              <a:defRPr sz="1200" kern="1200">
                <a:solidFill>
                  <a:srgbClr val="009D7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altLang="nb-NO" sz="700" dirty="0">
                <a:solidFill>
                  <a:schemeClr val="bg2">
                    <a:lumMod val="25000"/>
                  </a:schemeClr>
                </a:solidFill>
                <a:cs typeface="Calibri" panose="020F0502020204030204" pitchFamily="34" charset="0"/>
              </a:rPr>
              <a:t>BUS101_Bedriftsøkonomiske sammenhenger</a:t>
            </a:r>
          </a:p>
        </p:txBody>
      </p:sp>
      <p:sp>
        <p:nvSpPr>
          <p:cNvPr id="42" name="Slide Number Placeholder 9">
            <a:extLst>
              <a:ext uri="{FF2B5EF4-FFF2-40B4-BE49-F238E27FC236}">
                <a16:creationId xmlns:a16="http://schemas.microsoft.com/office/drawing/2014/main" id="{0727A92B-7BE6-4ED3-8AF5-D4E8AD3F22AB}"/>
              </a:ext>
            </a:extLst>
          </p:cNvPr>
          <p:cNvSpPr txBox="1">
            <a:spLocks/>
          </p:cNvSpPr>
          <p:nvPr/>
        </p:nvSpPr>
        <p:spPr>
          <a:xfrm>
            <a:off x="11844940" y="6599888"/>
            <a:ext cx="234893" cy="23161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nb-NO"/>
            </a:defPPr>
            <a:lvl1pPr marL="0" algn="l" defTabSz="914400" rtl="0" eaLnBrk="1" latinLnBrk="0" hangingPunct="1">
              <a:defRPr sz="1200" kern="1200">
                <a:solidFill>
                  <a:srgbClr val="009D7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b-NO" altLang="nb-NO" sz="700" dirty="0">
                <a:solidFill>
                  <a:schemeClr val="bg2">
                    <a:lumMod val="25000"/>
                  </a:schemeClr>
                </a:solidFill>
                <a:cs typeface="Calibri" panose="020F0502020204030204" pitchFamily="34" charset="0"/>
              </a:rPr>
              <a:t>s. </a:t>
            </a:r>
            <a:fld id="{182D40AC-E4B7-44D0-AB2A-1A195DA07EA7}" type="slidenum">
              <a:rPr lang="nb-NO" altLang="nb-NO" sz="700" smtClean="0">
                <a:solidFill>
                  <a:schemeClr val="bg2">
                    <a:lumMod val="25000"/>
                  </a:schemeClr>
                </a:solidFill>
                <a:cs typeface="Calibri" panose="020F0502020204030204" pitchFamily="34" charset="0"/>
              </a:rPr>
              <a:pPr algn="r"/>
              <a:t>5</a:t>
            </a:fld>
            <a:endParaRPr lang="nb-NO" altLang="nb-NO" sz="700" dirty="0">
              <a:solidFill>
                <a:schemeClr val="bg2">
                  <a:lumMod val="2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B3B422C-0DF1-B693-661A-571144593294}"/>
              </a:ext>
            </a:extLst>
          </p:cNvPr>
          <p:cNvSpPr txBox="1"/>
          <p:nvPr/>
        </p:nvSpPr>
        <p:spPr>
          <a:xfrm>
            <a:off x="522629" y="3829416"/>
            <a:ext cx="3485154" cy="2281000"/>
          </a:xfrm>
          <a:prstGeom prst="rect">
            <a:avLst/>
          </a:prstGeom>
          <a:solidFill>
            <a:srgbClr val="CDE4BE"/>
          </a:solidFill>
        </p:spPr>
        <p:txBody>
          <a:bodyPr wrap="square" lIns="90000" tIns="72000" rtlCol="0">
            <a:spAutoFit/>
          </a:bodyPr>
          <a:lstStyle>
            <a:defPPr>
              <a:defRPr lang="en-US"/>
            </a:defPPr>
            <a:lvl1pPr marL="285750" indent="-216000">
              <a:spcBef>
                <a:spcPts val="500"/>
              </a:spcBef>
              <a:buFont typeface="Arial" panose="020B0604020202020204" pitchFamily="34" charset="0"/>
              <a:buChar char="•"/>
              <a:defRPr sz="1600"/>
            </a:lvl1pPr>
          </a:lstStyle>
          <a:p>
            <a:r>
              <a:rPr lang="nb-NO" dirty="0"/>
              <a:t>1. time: Demo-eksamen, 2. time kort gjennomgang av løsningsforslag</a:t>
            </a:r>
          </a:p>
          <a:p>
            <a:r>
              <a:rPr lang="nb-NO" dirty="0"/>
              <a:t>Bedriftsøkonomiske sammenhenger i praksis</a:t>
            </a:r>
          </a:p>
          <a:p>
            <a:r>
              <a:rPr lang="nb-NO" dirty="0"/>
              <a:t>Bedriftsøkonomiske og samfunnsøkonomiske sammenhenger</a:t>
            </a:r>
          </a:p>
          <a:p>
            <a:r>
              <a:rPr lang="nb-NO"/>
              <a:t>Q&amp;A</a:t>
            </a:r>
            <a:endParaRPr lang="nb-NO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B6BFCFF-BEDC-135E-2183-6EFDE7FD8E49}"/>
              </a:ext>
            </a:extLst>
          </p:cNvPr>
          <p:cNvSpPr txBox="1"/>
          <p:nvPr/>
        </p:nvSpPr>
        <p:spPr>
          <a:xfrm>
            <a:off x="1700341" y="2255867"/>
            <a:ext cx="2291418" cy="338554"/>
          </a:xfrm>
          <a:prstGeom prst="rect">
            <a:avLst/>
          </a:prstGeom>
          <a:solidFill>
            <a:srgbClr val="BDDBA9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nb-NO" sz="1600" b="0" dirty="0"/>
              <a:t>Hele boken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70C30DEF-34BE-BB97-E7E8-91318D1F75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629" y="2255867"/>
            <a:ext cx="1093822" cy="1543210"/>
          </a:xfrm>
          <a:prstGeom prst="rect">
            <a:avLst/>
          </a:prstGeom>
        </p:spPr>
      </p:pic>
      <p:sp>
        <p:nvSpPr>
          <p:cNvPr id="34" name="Arrow: Pentagon 33">
            <a:extLst>
              <a:ext uri="{FF2B5EF4-FFF2-40B4-BE49-F238E27FC236}">
                <a16:creationId xmlns:a16="http://schemas.microsoft.com/office/drawing/2014/main" id="{B400D6CD-9D1C-43C7-0ECD-FF28C6B68AD0}"/>
              </a:ext>
            </a:extLst>
          </p:cNvPr>
          <p:cNvSpPr/>
          <p:nvPr/>
        </p:nvSpPr>
        <p:spPr>
          <a:xfrm>
            <a:off x="522629" y="1452670"/>
            <a:ext cx="3485154" cy="769441"/>
          </a:xfrm>
          <a:prstGeom prst="homePlate">
            <a:avLst/>
          </a:prstGeom>
          <a:solidFill>
            <a:srgbClr val="B0D498"/>
          </a:solidFill>
        </p:spPr>
        <p:txBody>
          <a:bodyPr wrap="square" lIns="144000" rtlCol="0">
            <a:spAutoFit/>
          </a:bodyPr>
          <a:lstStyle/>
          <a:p>
            <a:r>
              <a:rPr lang="nb-NO" sz="2200" b="1" dirty="0"/>
              <a:t>Oppsummering / eksamensforberedelser</a:t>
            </a:r>
            <a:endParaRPr lang="nb-NO" sz="22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3C56037-D43D-7152-2A38-42EF10ED232B}"/>
              </a:ext>
            </a:extLst>
          </p:cNvPr>
          <p:cNvSpPr txBox="1"/>
          <p:nvPr/>
        </p:nvSpPr>
        <p:spPr>
          <a:xfrm>
            <a:off x="1777251" y="1076440"/>
            <a:ext cx="2230532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pPr algn="ctr"/>
            <a:r>
              <a:rPr lang="nb-NO" sz="1200" b="0" dirty="0">
                <a:solidFill>
                  <a:schemeClr val="bg1"/>
                </a:solidFill>
              </a:rPr>
              <a:t>Ons. 7. des., kl 08:15-10:00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C174372-5405-1988-ADC7-7C7569655DBB}"/>
              </a:ext>
            </a:extLst>
          </p:cNvPr>
          <p:cNvSpPr txBox="1"/>
          <p:nvPr/>
        </p:nvSpPr>
        <p:spPr>
          <a:xfrm>
            <a:off x="522630" y="1076441"/>
            <a:ext cx="1177710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nb-NO" sz="1200" b="0" dirty="0">
                <a:solidFill>
                  <a:schemeClr val="bg1"/>
                </a:solidFill>
              </a:rPr>
              <a:t>Forelesning #13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C06ABF-2519-7B30-425F-D63097E658DA}"/>
              </a:ext>
            </a:extLst>
          </p:cNvPr>
          <p:cNvSpPr txBox="1"/>
          <p:nvPr/>
        </p:nvSpPr>
        <p:spPr>
          <a:xfrm>
            <a:off x="1700341" y="2646090"/>
            <a:ext cx="2291418" cy="338554"/>
          </a:xfrm>
          <a:prstGeom prst="rect">
            <a:avLst/>
          </a:prstGeom>
          <a:solidFill>
            <a:srgbClr val="BDDBA9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nb-NO" sz="1600" b="0" dirty="0"/>
              <a:t>s. 199-205</a:t>
            </a:r>
          </a:p>
        </p:txBody>
      </p:sp>
      <p:sp>
        <p:nvSpPr>
          <p:cNvPr id="15" name="Tittel 1">
            <a:extLst>
              <a:ext uri="{FF2B5EF4-FFF2-40B4-BE49-F238E27FC236}">
                <a16:creationId xmlns:a16="http://schemas.microsoft.com/office/drawing/2014/main" id="{6B146B75-9E36-A9F9-609E-D1A58036613B}"/>
              </a:ext>
            </a:extLst>
          </p:cNvPr>
          <p:cNvSpPr txBox="1">
            <a:spLocks/>
          </p:cNvSpPr>
          <p:nvPr/>
        </p:nvSpPr>
        <p:spPr>
          <a:xfrm>
            <a:off x="394406" y="486264"/>
            <a:ext cx="11797594" cy="3970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2200" dirty="0">
                <a:solidFill>
                  <a:schemeClr val="accent5">
                    <a:lumMod val="50000"/>
                  </a:schemeClr>
                </a:solidFill>
                <a:latin typeface="Calibri  "/>
                <a:ea typeface="+mn-ea"/>
                <a:cs typeface="+mn-cs"/>
              </a:rPr>
              <a:t>BUS101 – Bedriftsøkonomiske sammenhenger; undervisningsplan, høsten 2022</a:t>
            </a:r>
            <a:endParaRPr lang="nb-NO" sz="2200" i="1" dirty="0">
              <a:solidFill>
                <a:schemeClr val="accent5">
                  <a:lumMod val="50000"/>
                </a:schemeClr>
              </a:solidFill>
              <a:latin typeface="Calibri  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38110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4D04241B6A2C49AEC0829EF2CEDC39" ma:contentTypeVersion="13" ma:contentTypeDescription="Create a new document." ma:contentTypeScope="" ma:versionID="5ad66e5aa1a913266c0a57961daaf30d">
  <xsd:schema xmlns:xsd="http://www.w3.org/2001/XMLSchema" xmlns:xs="http://www.w3.org/2001/XMLSchema" xmlns:p="http://schemas.microsoft.com/office/2006/metadata/properties" xmlns:ns3="44bfa961-d78b-447a-878e-35665a8e91da" xmlns:ns4="798669ef-5b93-4279-81b9-857416755ccd" targetNamespace="http://schemas.microsoft.com/office/2006/metadata/properties" ma:root="true" ma:fieldsID="fcb947eb79d02d64013818fd7b672b1b" ns3:_="" ns4:_="">
    <xsd:import namespace="44bfa961-d78b-447a-878e-35665a8e91da"/>
    <xsd:import namespace="798669ef-5b93-4279-81b9-857416755cc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bfa961-d78b-447a-878e-35665a8e91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8669ef-5b93-4279-81b9-857416755cc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5EF68D-BF86-49A6-A158-B69A2762EC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bfa961-d78b-447a-878e-35665a8e91da"/>
    <ds:schemaRef ds:uri="798669ef-5b93-4279-81b9-857416755c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868FAF5-4742-48A4-8732-20D0121F1250}">
  <ds:schemaRefs>
    <ds:schemaRef ds:uri="798669ef-5b93-4279-81b9-857416755ccd"/>
    <ds:schemaRef ds:uri="44bfa961-d78b-447a-878e-35665a8e91da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CA239D5-2D85-4CD5-B070-0B4FAC9BC0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5898</TotalTime>
  <Words>754</Words>
  <Application>Microsoft Office PowerPoint</Application>
  <PresentationFormat>Widescreen</PresentationFormat>
  <Paragraphs>147</Paragraphs>
  <Slides>5</Slides>
  <Notes>5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 </vt:lpstr>
      <vt:lpstr>Calibri Light</vt:lpstr>
      <vt:lpstr>Office Theme</vt:lpstr>
      <vt:lpstr>BUS101 – Bedriftsøkonomiske sammenhenger; undervisningsplan, høsten 2022</vt:lpstr>
      <vt:lpstr>BUS101 – Bedriftsøkonomiske sammenhenger; undervisningsplan, høsten 2022</vt:lpstr>
      <vt:lpstr>BUS101 – Bedriftsøkonomiske sammenhenger; undervisningsplan, høsten 2022</vt:lpstr>
      <vt:lpstr>BUS101 – Bedriftsøkonomiske sammenhenger; undervisningsplan, høsten 2022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Stig Aleksander Aune</dc:creator>
  <cp:lastModifiedBy>Christopher Johansen</cp:lastModifiedBy>
  <cp:revision>10</cp:revision>
  <cp:lastPrinted>2022-08-15T12:13:30Z</cp:lastPrinted>
  <dcterms:created xsi:type="dcterms:W3CDTF">2020-04-25T06:19:07Z</dcterms:created>
  <dcterms:modified xsi:type="dcterms:W3CDTF">2023-02-16T13:26:45Z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484126-3486-41a9-802e-7f1e2277276c_Enabled">
    <vt:lpwstr>True</vt:lpwstr>
  </property>
  <property fmtid="{D5CDD505-2E9C-101B-9397-08002B2CF9AE}" pid="3" name="MSIP_Label_d0484126-3486-41a9-802e-7f1e2277276c_SiteId">
    <vt:lpwstr>eec01f8e-737f-43e3-9ed5-f8a59913bd82</vt:lpwstr>
  </property>
  <property fmtid="{D5CDD505-2E9C-101B-9397-08002B2CF9AE}" pid="4" name="MSIP_Label_d0484126-3486-41a9-802e-7f1e2277276c_Owner">
    <vt:lpwstr>stig.aleksander.aune@nmbu.no</vt:lpwstr>
  </property>
  <property fmtid="{D5CDD505-2E9C-101B-9397-08002B2CF9AE}" pid="5" name="MSIP_Label_d0484126-3486-41a9-802e-7f1e2277276c_SetDate">
    <vt:lpwstr>2020-04-25T06:19:18.4304237Z</vt:lpwstr>
  </property>
  <property fmtid="{D5CDD505-2E9C-101B-9397-08002B2CF9AE}" pid="6" name="MSIP_Label_d0484126-3486-41a9-802e-7f1e2277276c_Name">
    <vt:lpwstr>Internal</vt:lpwstr>
  </property>
  <property fmtid="{D5CDD505-2E9C-101B-9397-08002B2CF9AE}" pid="7" name="MSIP_Label_d0484126-3486-41a9-802e-7f1e2277276c_Application">
    <vt:lpwstr>Microsoft Azure Information Protection</vt:lpwstr>
  </property>
  <property fmtid="{D5CDD505-2E9C-101B-9397-08002B2CF9AE}" pid="8" name="MSIP_Label_d0484126-3486-41a9-802e-7f1e2277276c_ActionId">
    <vt:lpwstr>5e58fc8d-5d14-4628-851d-39773e01b1eb</vt:lpwstr>
  </property>
  <property fmtid="{D5CDD505-2E9C-101B-9397-08002B2CF9AE}" pid="9" name="MSIP_Label_d0484126-3486-41a9-802e-7f1e2277276c_Extended_MSFT_Method">
    <vt:lpwstr>Automatic</vt:lpwstr>
  </property>
  <property fmtid="{D5CDD505-2E9C-101B-9397-08002B2CF9AE}" pid="10" name="Sensitivity">
    <vt:lpwstr>Internal</vt:lpwstr>
  </property>
  <property fmtid="{D5CDD505-2E9C-101B-9397-08002B2CF9AE}" pid="11" name="ContentTypeId">
    <vt:lpwstr>0x010100934D04241B6A2C49AEC0829EF2CEDC39</vt:lpwstr>
  </property>
</Properties>
</file>